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diagrams/drawing1.xml" ContentType="application/vnd.ms-office.drawingml.diagramDrawing+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diagrams/layout1.xml" ContentType="application/vnd.openxmlformats-officedocument.drawingml.diagram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7" r:id="rId3"/>
    <p:sldId id="257" r:id="rId4"/>
    <p:sldId id="258" r:id="rId5"/>
    <p:sldId id="259" r:id="rId6"/>
    <p:sldId id="260" r:id="rId7"/>
    <p:sldId id="268" r:id="rId8"/>
    <p:sldId id="261" r:id="rId9"/>
    <p:sldId id="270" r:id="rId10"/>
    <p:sldId id="271" r:id="rId11"/>
    <p:sldId id="266"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chemeClr val="tx1"/>
    </p:penClr>
    <p:extLst>
      <p:ext uri="{EC167BDD-8182-4AB7-AECC-EB403E3ABB37}">
        <p14:laserClr xmlns:p14="http://schemas.microsoft.com/office/powerpoint/2010/main" xmlns="">
          <a:srgbClr val="0000FF"/>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8" d="100"/>
          <a:sy n="68" d="100"/>
        </p:scale>
        <p:origin x="-798" y="-96"/>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F82E94F1-D7E4-4BEA-80B7-36908623E280}" type="doc">
      <dgm:prSet loTypeId="urn:microsoft.com/office/officeart/2005/8/layout/radial4" loCatId="relationship" qsTypeId="urn:microsoft.com/office/officeart/2005/8/quickstyle/simple1" qsCatId="simple" csTypeId="urn:microsoft.com/office/officeart/2005/8/colors/accent1_2" csCatId="accent1" phldr="1"/>
      <dgm:spPr/>
      <dgm:t>
        <a:bodyPr/>
        <a:lstStyle/>
        <a:p>
          <a:endParaRPr lang="ru-RU"/>
        </a:p>
      </dgm:t>
    </dgm:pt>
    <dgm:pt modelId="{6EE1341D-4D3F-479B-BE3C-7FFE25E519E7}">
      <dgm:prSet phldrT="[Текст]"/>
      <dgm:spPr>
        <a:solidFill>
          <a:schemeClr val="accent5">
            <a:lumMod val="50000"/>
          </a:schemeClr>
        </a:solidFill>
        <a:ln>
          <a:solidFill>
            <a:schemeClr val="accent1">
              <a:lumMod val="40000"/>
              <a:lumOff val="60000"/>
            </a:schemeClr>
          </a:solidFill>
        </a:ln>
      </dgm:spPr>
      <dgm:t>
        <a:bodyPr/>
        <a:lstStyle/>
        <a:p>
          <a:r>
            <a:rPr lang="ru-RU" dirty="0"/>
            <a:t>ПСС</a:t>
          </a:r>
        </a:p>
      </dgm:t>
    </dgm:pt>
    <dgm:pt modelId="{D2E691A4-3A07-4FA7-83BD-8F01056A5865}" type="parTrans" cxnId="{B2E0F22C-6B5C-453E-B301-6A17B679E21E}">
      <dgm:prSet/>
      <dgm:spPr/>
      <dgm:t>
        <a:bodyPr/>
        <a:lstStyle/>
        <a:p>
          <a:endParaRPr lang="ru-RU"/>
        </a:p>
      </dgm:t>
    </dgm:pt>
    <dgm:pt modelId="{07FAE0FE-76BC-433A-9468-F8AC6782B6D6}" type="sibTrans" cxnId="{B2E0F22C-6B5C-453E-B301-6A17B679E21E}">
      <dgm:prSet/>
      <dgm:spPr/>
      <dgm:t>
        <a:bodyPr/>
        <a:lstStyle/>
        <a:p>
          <a:endParaRPr lang="ru-RU"/>
        </a:p>
      </dgm:t>
    </dgm:pt>
    <dgm:pt modelId="{4F972517-74F0-4AAC-9BFE-C85337EB7B7E}">
      <dgm:prSet phldrT="[Текст]"/>
      <dgm:spPr/>
      <dgm:t>
        <a:bodyPr/>
        <a:lstStyle/>
        <a:p>
          <a:r>
            <a:rPr lang="ru-RU" dirty="0"/>
            <a:t>Следственные органы</a:t>
          </a:r>
        </a:p>
      </dgm:t>
    </dgm:pt>
    <dgm:pt modelId="{AA33B4F6-CA6A-4846-8418-0EEBF23F38E9}" type="parTrans" cxnId="{E708880A-CD39-464A-8F3D-1E4ED445D1C9}">
      <dgm:prSet/>
      <dgm:spPr/>
      <dgm:t>
        <a:bodyPr/>
        <a:lstStyle/>
        <a:p>
          <a:endParaRPr lang="ru-RU"/>
        </a:p>
      </dgm:t>
    </dgm:pt>
    <dgm:pt modelId="{CD3057D5-FC18-466F-AAEF-213BED26E7D6}" type="sibTrans" cxnId="{E708880A-CD39-464A-8F3D-1E4ED445D1C9}">
      <dgm:prSet/>
      <dgm:spPr/>
      <dgm:t>
        <a:bodyPr/>
        <a:lstStyle/>
        <a:p>
          <a:endParaRPr lang="ru-RU"/>
        </a:p>
      </dgm:t>
    </dgm:pt>
    <dgm:pt modelId="{5ADB9AD4-920A-48A3-890F-5E003A1F1756}">
      <dgm:prSet phldrT="[Текст]"/>
      <dgm:spPr/>
      <dgm:t>
        <a:bodyPr/>
        <a:lstStyle/>
        <a:p>
          <a:r>
            <a:rPr lang="ru-RU" dirty="0"/>
            <a:t>Экспертные учреждения</a:t>
          </a:r>
        </a:p>
      </dgm:t>
    </dgm:pt>
    <dgm:pt modelId="{AC3CFC77-E32F-4BC0-91AC-419E379A9F0D}" type="parTrans" cxnId="{FE3FABF1-C51B-4700-9F7F-D25C5E9DA5E1}">
      <dgm:prSet/>
      <dgm:spPr/>
      <dgm:t>
        <a:bodyPr/>
        <a:lstStyle/>
        <a:p>
          <a:endParaRPr lang="ru-RU"/>
        </a:p>
      </dgm:t>
    </dgm:pt>
    <dgm:pt modelId="{3AA5C8A9-636C-4C53-8D0C-E5A7D0A02B11}" type="sibTrans" cxnId="{FE3FABF1-C51B-4700-9F7F-D25C5E9DA5E1}">
      <dgm:prSet/>
      <dgm:spPr/>
      <dgm:t>
        <a:bodyPr/>
        <a:lstStyle/>
        <a:p>
          <a:endParaRPr lang="ru-RU"/>
        </a:p>
      </dgm:t>
    </dgm:pt>
    <dgm:pt modelId="{5F67D4DF-96E9-48FD-BDAF-0EC871CD63B0}">
      <dgm:prSet phldrT="[Текст]"/>
      <dgm:spPr/>
      <dgm:t>
        <a:bodyPr/>
        <a:lstStyle/>
        <a:p>
          <a:r>
            <a:rPr lang="ru-RU" dirty="0"/>
            <a:t>Судейское сообщество</a:t>
          </a:r>
        </a:p>
      </dgm:t>
    </dgm:pt>
    <dgm:pt modelId="{DA20EE34-BEC6-4E4D-8A2F-8FE05099AC43}" type="parTrans" cxnId="{AC18D863-7074-41CB-9F47-277A601DB037}">
      <dgm:prSet/>
      <dgm:spPr/>
      <dgm:t>
        <a:bodyPr/>
        <a:lstStyle/>
        <a:p>
          <a:endParaRPr lang="ru-RU"/>
        </a:p>
      </dgm:t>
    </dgm:pt>
    <dgm:pt modelId="{9EF7083A-E681-411C-8DD8-FD49395BC1B9}" type="sibTrans" cxnId="{AC18D863-7074-41CB-9F47-277A601DB037}">
      <dgm:prSet/>
      <dgm:spPr/>
      <dgm:t>
        <a:bodyPr/>
        <a:lstStyle/>
        <a:p>
          <a:endParaRPr lang="ru-RU"/>
        </a:p>
      </dgm:t>
    </dgm:pt>
    <dgm:pt modelId="{730A5C4B-367A-4467-BF22-E3EBF9424FF2}">
      <dgm:prSet phldrT="[Текст]"/>
      <dgm:spPr/>
      <dgm:t>
        <a:bodyPr/>
        <a:lstStyle/>
        <a:p>
          <a:r>
            <a:rPr lang="ru-RU" dirty="0"/>
            <a:t>Научное сообщество</a:t>
          </a:r>
        </a:p>
      </dgm:t>
    </dgm:pt>
    <dgm:pt modelId="{DF293960-CBED-4B26-BE52-B9730D0E6E6E}" type="parTrans" cxnId="{C1B4C949-B3A7-48ED-AAE4-A2F69C3B483B}">
      <dgm:prSet/>
      <dgm:spPr/>
      <dgm:t>
        <a:bodyPr/>
        <a:lstStyle/>
        <a:p>
          <a:endParaRPr lang="ru-RU"/>
        </a:p>
      </dgm:t>
    </dgm:pt>
    <dgm:pt modelId="{19A48AB0-D729-47A1-9712-3FBCF5030165}" type="sibTrans" cxnId="{C1B4C949-B3A7-48ED-AAE4-A2F69C3B483B}">
      <dgm:prSet/>
      <dgm:spPr/>
      <dgm:t>
        <a:bodyPr/>
        <a:lstStyle/>
        <a:p>
          <a:endParaRPr lang="ru-RU"/>
        </a:p>
      </dgm:t>
    </dgm:pt>
    <dgm:pt modelId="{5ED76366-D804-4C7B-AD1E-90D46D79438F}" type="pres">
      <dgm:prSet presAssocID="{F82E94F1-D7E4-4BEA-80B7-36908623E280}" presName="cycle" presStyleCnt="0">
        <dgm:presLayoutVars>
          <dgm:chMax val="1"/>
          <dgm:dir/>
          <dgm:animLvl val="ctr"/>
          <dgm:resizeHandles val="exact"/>
        </dgm:presLayoutVars>
      </dgm:prSet>
      <dgm:spPr/>
      <dgm:t>
        <a:bodyPr/>
        <a:lstStyle/>
        <a:p>
          <a:endParaRPr lang="ru-RU"/>
        </a:p>
      </dgm:t>
    </dgm:pt>
    <dgm:pt modelId="{4F90FCE5-89E2-46A4-BCBA-C7316C7470B2}" type="pres">
      <dgm:prSet presAssocID="{6EE1341D-4D3F-479B-BE3C-7FFE25E519E7}" presName="centerShape" presStyleLbl="node0" presStyleIdx="0" presStyleCnt="1"/>
      <dgm:spPr/>
      <dgm:t>
        <a:bodyPr/>
        <a:lstStyle/>
        <a:p>
          <a:endParaRPr lang="ru-RU"/>
        </a:p>
      </dgm:t>
    </dgm:pt>
    <dgm:pt modelId="{921D2FD7-7170-4DF8-9BC1-846188DEE491}" type="pres">
      <dgm:prSet presAssocID="{AA33B4F6-CA6A-4846-8418-0EEBF23F38E9}" presName="parTrans" presStyleLbl="bgSibTrans2D1" presStyleIdx="0" presStyleCnt="4"/>
      <dgm:spPr/>
      <dgm:t>
        <a:bodyPr/>
        <a:lstStyle/>
        <a:p>
          <a:endParaRPr lang="ru-RU"/>
        </a:p>
      </dgm:t>
    </dgm:pt>
    <dgm:pt modelId="{743015BA-18A6-4876-B6CD-9624683C47F5}" type="pres">
      <dgm:prSet presAssocID="{4F972517-74F0-4AAC-9BFE-C85337EB7B7E}" presName="node" presStyleLbl="node1" presStyleIdx="0" presStyleCnt="4">
        <dgm:presLayoutVars>
          <dgm:bulletEnabled val="1"/>
        </dgm:presLayoutVars>
      </dgm:prSet>
      <dgm:spPr/>
      <dgm:t>
        <a:bodyPr/>
        <a:lstStyle/>
        <a:p>
          <a:endParaRPr lang="ru-RU"/>
        </a:p>
      </dgm:t>
    </dgm:pt>
    <dgm:pt modelId="{6D97C2AC-9E55-467C-8C20-52834A760FE1}" type="pres">
      <dgm:prSet presAssocID="{DA20EE34-BEC6-4E4D-8A2F-8FE05099AC43}" presName="parTrans" presStyleLbl="bgSibTrans2D1" presStyleIdx="1" presStyleCnt="4"/>
      <dgm:spPr/>
      <dgm:t>
        <a:bodyPr/>
        <a:lstStyle/>
        <a:p>
          <a:endParaRPr lang="ru-RU"/>
        </a:p>
      </dgm:t>
    </dgm:pt>
    <dgm:pt modelId="{E4C5CADE-845D-46D8-9B02-0150832367E3}" type="pres">
      <dgm:prSet presAssocID="{5F67D4DF-96E9-48FD-BDAF-0EC871CD63B0}" presName="node" presStyleLbl="node1" presStyleIdx="1" presStyleCnt="4">
        <dgm:presLayoutVars>
          <dgm:bulletEnabled val="1"/>
        </dgm:presLayoutVars>
      </dgm:prSet>
      <dgm:spPr/>
      <dgm:t>
        <a:bodyPr/>
        <a:lstStyle/>
        <a:p>
          <a:endParaRPr lang="ru-RU"/>
        </a:p>
      </dgm:t>
    </dgm:pt>
    <dgm:pt modelId="{4A13405B-AA08-432E-993F-AA5D6498E208}" type="pres">
      <dgm:prSet presAssocID="{AC3CFC77-E32F-4BC0-91AC-419E379A9F0D}" presName="parTrans" presStyleLbl="bgSibTrans2D1" presStyleIdx="2" presStyleCnt="4"/>
      <dgm:spPr/>
      <dgm:t>
        <a:bodyPr/>
        <a:lstStyle/>
        <a:p>
          <a:endParaRPr lang="ru-RU"/>
        </a:p>
      </dgm:t>
    </dgm:pt>
    <dgm:pt modelId="{BC6A1ADA-7DF1-46EA-8E24-7434A68B8C2F}" type="pres">
      <dgm:prSet presAssocID="{5ADB9AD4-920A-48A3-890F-5E003A1F1756}" presName="node" presStyleLbl="node1" presStyleIdx="2" presStyleCnt="4">
        <dgm:presLayoutVars>
          <dgm:bulletEnabled val="1"/>
        </dgm:presLayoutVars>
      </dgm:prSet>
      <dgm:spPr/>
      <dgm:t>
        <a:bodyPr/>
        <a:lstStyle/>
        <a:p>
          <a:endParaRPr lang="ru-RU"/>
        </a:p>
      </dgm:t>
    </dgm:pt>
    <dgm:pt modelId="{BC70D8F7-6089-4416-AA09-52167EE086D3}" type="pres">
      <dgm:prSet presAssocID="{DF293960-CBED-4B26-BE52-B9730D0E6E6E}" presName="parTrans" presStyleLbl="bgSibTrans2D1" presStyleIdx="3" presStyleCnt="4"/>
      <dgm:spPr/>
      <dgm:t>
        <a:bodyPr/>
        <a:lstStyle/>
        <a:p>
          <a:endParaRPr lang="ru-RU"/>
        </a:p>
      </dgm:t>
    </dgm:pt>
    <dgm:pt modelId="{6FF58FFF-D46E-4A46-AAA2-E1A2B5F309A2}" type="pres">
      <dgm:prSet presAssocID="{730A5C4B-367A-4467-BF22-E3EBF9424FF2}" presName="node" presStyleLbl="node1" presStyleIdx="3" presStyleCnt="4">
        <dgm:presLayoutVars>
          <dgm:bulletEnabled val="1"/>
        </dgm:presLayoutVars>
      </dgm:prSet>
      <dgm:spPr/>
      <dgm:t>
        <a:bodyPr/>
        <a:lstStyle/>
        <a:p>
          <a:endParaRPr lang="ru-RU"/>
        </a:p>
      </dgm:t>
    </dgm:pt>
  </dgm:ptLst>
  <dgm:cxnLst>
    <dgm:cxn modelId="{D884ADEC-C5D1-4734-BEF7-377F27C555E3}" type="presOf" srcId="{AC3CFC77-E32F-4BC0-91AC-419E379A9F0D}" destId="{4A13405B-AA08-432E-993F-AA5D6498E208}" srcOrd="0" destOrd="0" presId="urn:microsoft.com/office/officeart/2005/8/layout/radial4"/>
    <dgm:cxn modelId="{F07196F2-E190-4D20-B3E2-D88E63BBAD91}" type="presOf" srcId="{6EE1341D-4D3F-479B-BE3C-7FFE25E519E7}" destId="{4F90FCE5-89E2-46A4-BCBA-C7316C7470B2}" srcOrd="0" destOrd="0" presId="urn:microsoft.com/office/officeart/2005/8/layout/radial4"/>
    <dgm:cxn modelId="{B2E0F22C-6B5C-453E-B301-6A17B679E21E}" srcId="{F82E94F1-D7E4-4BEA-80B7-36908623E280}" destId="{6EE1341D-4D3F-479B-BE3C-7FFE25E519E7}" srcOrd="0" destOrd="0" parTransId="{D2E691A4-3A07-4FA7-83BD-8F01056A5865}" sibTransId="{07FAE0FE-76BC-433A-9468-F8AC6782B6D6}"/>
    <dgm:cxn modelId="{5C21493D-C63E-4BC3-8461-F012A96B1727}" type="presOf" srcId="{5F67D4DF-96E9-48FD-BDAF-0EC871CD63B0}" destId="{E4C5CADE-845D-46D8-9B02-0150832367E3}" srcOrd="0" destOrd="0" presId="urn:microsoft.com/office/officeart/2005/8/layout/radial4"/>
    <dgm:cxn modelId="{9F648B1D-51E5-4255-85D0-3AF59489611F}" type="presOf" srcId="{730A5C4B-367A-4467-BF22-E3EBF9424FF2}" destId="{6FF58FFF-D46E-4A46-AAA2-E1A2B5F309A2}" srcOrd="0" destOrd="0" presId="urn:microsoft.com/office/officeart/2005/8/layout/radial4"/>
    <dgm:cxn modelId="{199E8B47-2F41-4BD9-875B-1353CF69926A}" type="presOf" srcId="{F82E94F1-D7E4-4BEA-80B7-36908623E280}" destId="{5ED76366-D804-4C7B-AD1E-90D46D79438F}" srcOrd="0" destOrd="0" presId="urn:microsoft.com/office/officeart/2005/8/layout/radial4"/>
    <dgm:cxn modelId="{C1B4C949-B3A7-48ED-AAE4-A2F69C3B483B}" srcId="{6EE1341D-4D3F-479B-BE3C-7FFE25E519E7}" destId="{730A5C4B-367A-4467-BF22-E3EBF9424FF2}" srcOrd="3" destOrd="0" parTransId="{DF293960-CBED-4B26-BE52-B9730D0E6E6E}" sibTransId="{19A48AB0-D729-47A1-9712-3FBCF5030165}"/>
    <dgm:cxn modelId="{125BD612-2C15-4171-B1B8-945FE162B9A1}" type="presOf" srcId="{4F972517-74F0-4AAC-9BFE-C85337EB7B7E}" destId="{743015BA-18A6-4876-B6CD-9624683C47F5}" srcOrd="0" destOrd="0" presId="urn:microsoft.com/office/officeart/2005/8/layout/radial4"/>
    <dgm:cxn modelId="{7E16CEB9-6A59-46EA-AA0F-6D50DD9BA045}" type="presOf" srcId="{DF293960-CBED-4B26-BE52-B9730D0E6E6E}" destId="{BC70D8F7-6089-4416-AA09-52167EE086D3}" srcOrd="0" destOrd="0" presId="urn:microsoft.com/office/officeart/2005/8/layout/radial4"/>
    <dgm:cxn modelId="{E708880A-CD39-464A-8F3D-1E4ED445D1C9}" srcId="{6EE1341D-4D3F-479B-BE3C-7FFE25E519E7}" destId="{4F972517-74F0-4AAC-9BFE-C85337EB7B7E}" srcOrd="0" destOrd="0" parTransId="{AA33B4F6-CA6A-4846-8418-0EEBF23F38E9}" sibTransId="{CD3057D5-FC18-466F-AAEF-213BED26E7D6}"/>
    <dgm:cxn modelId="{804552F4-F1D2-4571-8250-6D1CFDAE5854}" type="presOf" srcId="{DA20EE34-BEC6-4E4D-8A2F-8FE05099AC43}" destId="{6D97C2AC-9E55-467C-8C20-52834A760FE1}" srcOrd="0" destOrd="0" presId="urn:microsoft.com/office/officeart/2005/8/layout/radial4"/>
    <dgm:cxn modelId="{FE3FABF1-C51B-4700-9F7F-D25C5E9DA5E1}" srcId="{6EE1341D-4D3F-479B-BE3C-7FFE25E519E7}" destId="{5ADB9AD4-920A-48A3-890F-5E003A1F1756}" srcOrd="2" destOrd="0" parTransId="{AC3CFC77-E32F-4BC0-91AC-419E379A9F0D}" sibTransId="{3AA5C8A9-636C-4C53-8D0C-E5A7D0A02B11}"/>
    <dgm:cxn modelId="{AC18D863-7074-41CB-9F47-277A601DB037}" srcId="{6EE1341D-4D3F-479B-BE3C-7FFE25E519E7}" destId="{5F67D4DF-96E9-48FD-BDAF-0EC871CD63B0}" srcOrd="1" destOrd="0" parTransId="{DA20EE34-BEC6-4E4D-8A2F-8FE05099AC43}" sibTransId="{9EF7083A-E681-411C-8DD8-FD49395BC1B9}"/>
    <dgm:cxn modelId="{9E1D6F97-2EF5-461C-B700-B7B2CC728DD7}" type="presOf" srcId="{AA33B4F6-CA6A-4846-8418-0EEBF23F38E9}" destId="{921D2FD7-7170-4DF8-9BC1-846188DEE491}" srcOrd="0" destOrd="0" presId="urn:microsoft.com/office/officeart/2005/8/layout/radial4"/>
    <dgm:cxn modelId="{F08C12B9-1DF8-4C29-8657-638CA8337F49}" type="presOf" srcId="{5ADB9AD4-920A-48A3-890F-5E003A1F1756}" destId="{BC6A1ADA-7DF1-46EA-8E24-7434A68B8C2F}" srcOrd="0" destOrd="0" presId="urn:microsoft.com/office/officeart/2005/8/layout/radial4"/>
    <dgm:cxn modelId="{080D0F0D-592B-462F-8CC6-3E192C1410BC}" type="presParOf" srcId="{5ED76366-D804-4C7B-AD1E-90D46D79438F}" destId="{4F90FCE5-89E2-46A4-BCBA-C7316C7470B2}" srcOrd="0" destOrd="0" presId="urn:microsoft.com/office/officeart/2005/8/layout/radial4"/>
    <dgm:cxn modelId="{1480B6B6-85E9-424C-ADF5-817D63FF31C9}" type="presParOf" srcId="{5ED76366-D804-4C7B-AD1E-90D46D79438F}" destId="{921D2FD7-7170-4DF8-9BC1-846188DEE491}" srcOrd="1" destOrd="0" presId="urn:microsoft.com/office/officeart/2005/8/layout/radial4"/>
    <dgm:cxn modelId="{0B2D4B02-57CE-42F7-8B91-7385CDC00573}" type="presParOf" srcId="{5ED76366-D804-4C7B-AD1E-90D46D79438F}" destId="{743015BA-18A6-4876-B6CD-9624683C47F5}" srcOrd="2" destOrd="0" presId="urn:microsoft.com/office/officeart/2005/8/layout/radial4"/>
    <dgm:cxn modelId="{805B52A3-990A-4915-9FEB-CC0D9232F895}" type="presParOf" srcId="{5ED76366-D804-4C7B-AD1E-90D46D79438F}" destId="{6D97C2AC-9E55-467C-8C20-52834A760FE1}" srcOrd="3" destOrd="0" presId="urn:microsoft.com/office/officeart/2005/8/layout/radial4"/>
    <dgm:cxn modelId="{468314D5-3BF8-4752-9C31-7BD1AFCA7239}" type="presParOf" srcId="{5ED76366-D804-4C7B-AD1E-90D46D79438F}" destId="{E4C5CADE-845D-46D8-9B02-0150832367E3}" srcOrd="4" destOrd="0" presId="urn:microsoft.com/office/officeart/2005/8/layout/radial4"/>
    <dgm:cxn modelId="{81C02F34-A341-4A8F-9500-C7EF6B8D6EB8}" type="presParOf" srcId="{5ED76366-D804-4C7B-AD1E-90D46D79438F}" destId="{4A13405B-AA08-432E-993F-AA5D6498E208}" srcOrd="5" destOrd="0" presId="urn:microsoft.com/office/officeart/2005/8/layout/radial4"/>
    <dgm:cxn modelId="{E87FD158-19C5-4624-B483-5E0BD015860E}" type="presParOf" srcId="{5ED76366-D804-4C7B-AD1E-90D46D79438F}" destId="{BC6A1ADA-7DF1-46EA-8E24-7434A68B8C2F}" srcOrd="6" destOrd="0" presId="urn:microsoft.com/office/officeart/2005/8/layout/radial4"/>
    <dgm:cxn modelId="{9A3BF209-9FAF-49FD-8040-718EBA2E0DBE}" type="presParOf" srcId="{5ED76366-D804-4C7B-AD1E-90D46D79438F}" destId="{BC70D8F7-6089-4416-AA09-52167EE086D3}" srcOrd="7" destOrd="0" presId="urn:microsoft.com/office/officeart/2005/8/layout/radial4"/>
    <dgm:cxn modelId="{DF88EBE9-BBCF-4FB3-BF31-F56688C299A3}" type="presParOf" srcId="{5ED76366-D804-4C7B-AD1E-90D46D79438F}" destId="{6FF58FFF-D46E-4A46-AAA2-E1A2B5F309A2}" srcOrd="8"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4F90FCE5-89E2-46A4-BCBA-C7316C7470B2}">
      <dsp:nvSpPr>
        <dsp:cNvPr id="0" name=""/>
        <dsp:cNvSpPr/>
      </dsp:nvSpPr>
      <dsp:spPr>
        <a:xfrm>
          <a:off x="4195868" y="2226292"/>
          <a:ext cx="2123863" cy="2123863"/>
        </a:xfrm>
        <a:prstGeom prst="ellipse">
          <a:avLst/>
        </a:prstGeom>
        <a:solidFill>
          <a:schemeClr val="accent5">
            <a:lumMod val="50000"/>
          </a:schemeClr>
        </a:solidFill>
        <a:ln w="12700" cap="flat" cmpd="sng" algn="ctr">
          <a:solidFill>
            <a:schemeClr val="accent1">
              <a:lumMod val="40000"/>
              <a:lumOff val="6000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1275" tIns="41275" rIns="41275" bIns="41275" numCol="1" spcCol="1270" anchor="ctr" anchorCtr="0">
          <a:noAutofit/>
        </a:bodyPr>
        <a:lstStyle/>
        <a:p>
          <a:pPr lvl="0" algn="ctr" defTabSz="2889250">
            <a:lnSpc>
              <a:spcPct val="90000"/>
            </a:lnSpc>
            <a:spcBef>
              <a:spcPct val="0"/>
            </a:spcBef>
            <a:spcAft>
              <a:spcPct val="35000"/>
            </a:spcAft>
          </a:pPr>
          <a:r>
            <a:rPr lang="ru-RU" sz="6500" kern="1200" dirty="0"/>
            <a:t>ПСС</a:t>
          </a:r>
        </a:p>
      </dsp:txBody>
      <dsp:txXfrm>
        <a:off x="4195868" y="2226292"/>
        <a:ext cx="2123863" cy="2123863"/>
      </dsp:txXfrm>
    </dsp:sp>
    <dsp:sp modelId="{921D2FD7-7170-4DF8-9BC1-846188DEE491}">
      <dsp:nvSpPr>
        <dsp:cNvPr id="0" name=""/>
        <dsp:cNvSpPr/>
      </dsp:nvSpPr>
      <dsp:spPr>
        <a:xfrm rot="11700000">
          <a:off x="2587732" y="2482122"/>
          <a:ext cx="1582323" cy="6053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743015BA-18A6-4876-B6CD-9624683C47F5}">
      <dsp:nvSpPr>
        <dsp:cNvPr id="0" name=""/>
        <dsp:cNvSpPr/>
      </dsp:nvSpPr>
      <dsp:spPr>
        <a:xfrm>
          <a:off x="1605855" y="1772936"/>
          <a:ext cx="2017670" cy="1614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ru-RU" sz="2300" kern="1200" dirty="0"/>
            <a:t>Следственные органы</a:t>
          </a:r>
        </a:p>
      </dsp:txBody>
      <dsp:txXfrm>
        <a:off x="1605855" y="1772936"/>
        <a:ext cx="2017670" cy="1614136"/>
      </dsp:txXfrm>
    </dsp:sp>
    <dsp:sp modelId="{6D97C2AC-9E55-467C-8C20-52834A760FE1}">
      <dsp:nvSpPr>
        <dsp:cNvPr id="0" name=""/>
        <dsp:cNvSpPr/>
      </dsp:nvSpPr>
      <dsp:spPr>
        <a:xfrm rot="14700000">
          <a:off x="3644567" y="1222635"/>
          <a:ext cx="1582323" cy="6053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E4C5CADE-845D-46D8-9B02-0150832367E3}">
      <dsp:nvSpPr>
        <dsp:cNvPr id="0" name=""/>
        <dsp:cNvSpPr/>
      </dsp:nvSpPr>
      <dsp:spPr>
        <a:xfrm>
          <a:off x="3092534" y="1182"/>
          <a:ext cx="2017670" cy="1614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ru-RU" sz="2300" kern="1200" dirty="0"/>
            <a:t>Судейское сообщество</a:t>
          </a:r>
        </a:p>
      </dsp:txBody>
      <dsp:txXfrm>
        <a:off x="3092534" y="1182"/>
        <a:ext cx="2017670" cy="1614136"/>
      </dsp:txXfrm>
    </dsp:sp>
    <dsp:sp modelId="{4A13405B-AA08-432E-993F-AA5D6498E208}">
      <dsp:nvSpPr>
        <dsp:cNvPr id="0" name=""/>
        <dsp:cNvSpPr/>
      </dsp:nvSpPr>
      <dsp:spPr>
        <a:xfrm rot="17700000">
          <a:off x="5288709" y="1222635"/>
          <a:ext cx="1582323" cy="6053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C6A1ADA-7DF1-46EA-8E24-7434A68B8C2F}">
      <dsp:nvSpPr>
        <dsp:cNvPr id="0" name=""/>
        <dsp:cNvSpPr/>
      </dsp:nvSpPr>
      <dsp:spPr>
        <a:xfrm>
          <a:off x="5405395" y="1182"/>
          <a:ext cx="2017670" cy="1614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ru-RU" sz="2300" kern="1200" dirty="0"/>
            <a:t>Экспертные учреждения</a:t>
          </a:r>
        </a:p>
      </dsp:txBody>
      <dsp:txXfrm>
        <a:off x="5405395" y="1182"/>
        <a:ext cx="2017670" cy="1614136"/>
      </dsp:txXfrm>
    </dsp:sp>
    <dsp:sp modelId="{BC70D8F7-6089-4416-AA09-52167EE086D3}">
      <dsp:nvSpPr>
        <dsp:cNvPr id="0" name=""/>
        <dsp:cNvSpPr/>
      </dsp:nvSpPr>
      <dsp:spPr>
        <a:xfrm rot="20700000">
          <a:off x="6345544" y="2482122"/>
          <a:ext cx="1582323" cy="605301"/>
        </a:xfrm>
        <a:prstGeom prst="leftArrow">
          <a:avLst>
            <a:gd name="adj1" fmla="val 60000"/>
            <a:gd name="adj2" fmla="val 50000"/>
          </a:avLst>
        </a:prstGeom>
        <a:solidFill>
          <a:schemeClr val="accent1">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F58FFF-D46E-4A46-AAA2-E1A2B5F309A2}">
      <dsp:nvSpPr>
        <dsp:cNvPr id="0" name=""/>
        <dsp:cNvSpPr/>
      </dsp:nvSpPr>
      <dsp:spPr>
        <a:xfrm>
          <a:off x="6892074" y="1772936"/>
          <a:ext cx="2017670" cy="1614136"/>
        </a:xfrm>
        <a:prstGeom prst="roundRect">
          <a:avLst>
            <a:gd name="adj" fmla="val 10000"/>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3815" tIns="43815" rIns="43815" bIns="43815" numCol="1" spcCol="1270" anchor="ctr" anchorCtr="0">
          <a:noAutofit/>
        </a:bodyPr>
        <a:lstStyle/>
        <a:p>
          <a:pPr lvl="0" algn="ctr" defTabSz="1022350">
            <a:lnSpc>
              <a:spcPct val="90000"/>
            </a:lnSpc>
            <a:spcBef>
              <a:spcPct val="0"/>
            </a:spcBef>
            <a:spcAft>
              <a:spcPct val="35000"/>
            </a:spcAft>
          </a:pPr>
          <a:r>
            <a:rPr lang="ru-RU" sz="2300" kern="1200" dirty="0"/>
            <a:t>Научное сообщество</a:t>
          </a:r>
        </a:p>
      </dsp:txBody>
      <dsp:txXfrm>
        <a:off x="6892074" y="1772936"/>
        <a:ext cx="2017670" cy="1614136"/>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054719B-13BF-4CD1-AC3C-FA382006B8B3}"/>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xmlns="" id="{F7DDB165-3576-4159-AB3D-0CDBAACC623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xmlns="" id="{17FBB435-3887-4C32-95BD-5F120D54EA3D}"/>
              </a:ext>
            </a:extLst>
          </p:cNvPr>
          <p:cNvSpPr>
            <a:spLocks noGrp="1"/>
          </p:cNvSpPr>
          <p:nvPr>
            <p:ph type="dt" sz="half" idx="10"/>
          </p:nvPr>
        </p:nvSpPr>
        <p:spPr/>
        <p:txBody>
          <a:bodyPr/>
          <a:lstStyle/>
          <a:p>
            <a:fld id="{9FBB075F-64C1-485B-B437-5DEF8DD5EC56}" type="datetimeFigureOut">
              <a:rPr lang="ru-RU" smtClean="0"/>
              <a:pPr/>
              <a:t>23.12.2021</a:t>
            </a:fld>
            <a:endParaRPr lang="ru-RU"/>
          </a:p>
        </p:txBody>
      </p:sp>
      <p:sp>
        <p:nvSpPr>
          <p:cNvPr id="5" name="Нижний колонтитул 4">
            <a:extLst>
              <a:ext uri="{FF2B5EF4-FFF2-40B4-BE49-F238E27FC236}">
                <a16:creationId xmlns:a16="http://schemas.microsoft.com/office/drawing/2014/main" xmlns="" id="{35AD4A74-E75C-4C8A-9D26-8DAD4D76A2D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8D4802A-A9E0-460A-B573-71A44AA7BBC1}"/>
              </a:ext>
            </a:extLst>
          </p:cNvPr>
          <p:cNvSpPr>
            <a:spLocks noGrp="1"/>
          </p:cNvSpPr>
          <p:nvPr>
            <p:ph type="sldNum" sz="quarter" idx="12"/>
          </p:nvPr>
        </p:nvSpPr>
        <p:spPr/>
        <p:txBody>
          <a:bodyPr/>
          <a:lstStyle/>
          <a:p>
            <a:fld id="{B605D26F-40BD-4500-939C-CF13801D0CD2}" type="slidenum">
              <a:rPr lang="ru-RU" smtClean="0"/>
              <a:pPr/>
              <a:t>‹#›</a:t>
            </a:fld>
            <a:endParaRPr lang="ru-RU"/>
          </a:p>
        </p:txBody>
      </p:sp>
    </p:spTree>
    <p:extLst>
      <p:ext uri="{BB962C8B-B14F-4D97-AF65-F5344CB8AC3E}">
        <p14:creationId xmlns:p14="http://schemas.microsoft.com/office/powerpoint/2010/main" xmlns="" val="2146384526"/>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ADF4AE9D-BD0D-4BC4-AF7D-3C0AAAC8A8D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xmlns="" id="{28E0A900-3BD6-4893-B8FC-8CC6258A48F4}"/>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6636B9B2-CBED-4A6C-BE9B-7EB97F5BC822}"/>
              </a:ext>
            </a:extLst>
          </p:cNvPr>
          <p:cNvSpPr>
            <a:spLocks noGrp="1"/>
          </p:cNvSpPr>
          <p:nvPr>
            <p:ph type="dt" sz="half" idx="10"/>
          </p:nvPr>
        </p:nvSpPr>
        <p:spPr/>
        <p:txBody>
          <a:bodyPr/>
          <a:lstStyle/>
          <a:p>
            <a:fld id="{9FBB075F-64C1-485B-B437-5DEF8DD5EC56}" type="datetimeFigureOut">
              <a:rPr lang="ru-RU" smtClean="0"/>
              <a:pPr/>
              <a:t>23.12.2021</a:t>
            </a:fld>
            <a:endParaRPr lang="ru-RU"/>
          </a:p>
        </p:txBody>
      </p:sp>
      <p:sp>
        <p:nvSpPr>
          <p:cNvPr id="5" name="Нижний колонтитул 4">
            <a:extLst>
              <a:ext uri="{FF2B5EF4-FFF2-40B4-BE49-F238E27FC236}">
                <a16:creationId xmlns:a16="http://schemas.microsoft.com/office/drawing/2014/main" xmlns="" id="{C526E5F1-AE28-450F-92F5-94D7CCC031D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8A9F2A72-1137-4447-9934-1EC4FE2C055C}"/>
              </a:ext>
            </a:extLst>
          </p:cNvPr>
          <p:cNvSpPr>
            <a:spLocks noGrp="1"/>
          </p:cNvSpPr>
          <p:nvPr>
            <p:ph type="sldNum" sz="quarter" idx="12"/>
          </p:nvPr>
        </p:nvSpPr>
        <p:spPr/>
        <p:txBody>
          <a:bodyPr/>
          <a:lstStyle/>
          <a:p>
            <a:fld id="{B605D26F-40BD-4500-939C-CF13801D0CD2}" type="slidenum">
              <a:rPr lang="ru-RU" smtClean="0"/>
              <a:pPr/>
              <a:t>‹#›</a:t>
            </a:fld>
            <a:endParaRPr lang="ru-RU"/>
          </a:p>
        </p:txBody>
      </p:sp>
    </p:spTree>
    <p:extLst>
      <p:ext uri="{BB962C8B-B14F-4D97-AF65-F5344CB8AC3E}">
        <p14:creationId xmlns:p14="http://schemas.microsoft.com/office/powerpoint/2010/main" xmlns="" val="3908266561"/>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xmlns="" id="{909CBE9B-4DB1-4070-A25E-C09512D2D4C2}"/>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xmlns="" id="{884BB7CF-2797-4ADB-9869-C77892AE2CE4}"/>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E1881359-1AE1-4613-B843-C8266513042C}"/>
              </a:ext>
            </a:extLst>
          </p:cNvPr>
          <p:cNvSpPr>
            <a:spLocks noGrp="1"/>
          </p:cNvSpPr>
          <p:nvPr>
            <p:ph type="dt" sz="half" idx="10"/>
          </p:nvPr>
        </p:nvSpPr>
        <p:spPr/>
        <p:txBody>
          <a:bodyPr/>
          <a:lstStyle/>
          <a:p>
            <a:fld id="{9FBB075F-64C1-485B-B437-5DEF8DD5EC56}" type="datetimeFigureOut">
              <a:rPr lang="ru-RU" smtClean="0"/>
              <a:pPr/>
              <a:t>23.12.2021</a:t>
            </a:fld>
            <a:endParaRPr lang="ru-RU"/>
          </a:p>
        </p:txBody>
      </p:sp>
      <p:sp>
        <p:nvSpPr>
          <p:cNvPr id="5" name="Нижний колонтитул 4">
            <a:extLst>
              <a:ext uri="{FF2B5EF4-FFF2-40B4-BE49-F238E27FC236}">
                <a16:creationId xmlns:a16="http://schemas.microsoft.com/office/drawing/2014/main" xmlns="" id="{47CEBEF1-687C-4CE8-85DC-6B85DE8D3EE6}"/>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1E7C6A6D-D2B1-4126-B1DC-6F401DD043D2}"/>
              </a:ext>
            </a:extLst>
          </p:cNvPr>
          <p:cNvSpPr>
            <a:spLocks noGrp="1"/>
          </p:cNvSpPr>
          <p:nvPr>
            <p:ph type="sldNum" sz="quarter" idx="12"/>
          </p:nvPr>
        </p:nvSpPr>
        <p:spPr/>
        <p:txBody>
          <a:bodyPr/>
          <a:lstStyle/>
          <a:p>
            <a:fld id="{B605D26F-40BD-4500-939C-CF13801D0CD2}" type="slidenum">
              <a:rPr lang="ru-RU" smtClean="0"/>
              <a:pPr/>
              <a:t>‹#›</a:t>
            </a:fld>
            <a:endParaRPr lang="ru-RU"/>
          </a:p>
        </p:txBody>
      </p:sp>
    </p:spTree>
    <p:extLst>
      <p:ext uri="{BB962C8B-B14F-4D97-AF65-F5344CB8AC3E}">
        <p14:creationId xmlns:p14="http://schemas.microsoft.com/office/powerpoint/2010/main" xmlns="" val="259247621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6509DD0-B20B-4938-87F6-163507AAE13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D056979A-FDD4-4223-8532-B52D3E1587BE}"/>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98EC0CDD-CD27-471C-8240-2C6127D06762}"/>
              </a:ext>
            </a:extLst>
          </p:cNvPr>
          <p:cNvSpPr>
            <a:spLocks noGrp="1"/>
          </p:cNvSpPr>
          <p:nvPr>
            <p:ph type="dt" sz="half" idx="10"/>
          </p:nvPr>
        </p:nvSpPr>
        <p:spPr/>
        <p:txBody>
          <a:bodyPr/>
          <a:lstStyle/>
          <a:p>
            <a:fld id="{9FBB075F-64C1-485B-B437-5DEF8DD5EC56}" type="datetimeFigureOut">
              <a:rPr lang="ru-RU" smtClean="0"/>
              <a:pPr/>
              <a:t>23.12.2021</a:t>
            </a:fld>
            <a:endParaRPr lang="ru-RU"/>
          </a:p>
        </p:txBody>
      </p:sp>
      <p:sp>
        <p:nvSpPr>
          <p:cNvPr id="5" name="Нижний колонтитул 4">
            <a:extLst>
              <a:ext uri="{FF2B5EF4-FFF2-40B4-BE49-F238E27FC236}">
                <a16:creationId xmlns:a16="http://schemas.microsoft.com/office/drawing/2014/main" xmlns="" id="{3B45C5B7-80CB-43F4-9B3B-9E36B92028D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288F3A74-F968-48EF-BC1A-14E5E4F1C145}"/>
              </a:ext>
            </a:extLst>
          </p:cNvPr>
          <p:cNvSpPr>
            <a:spLocks noGrp="1"/>
          </p:cNvSpPr>
          <p:nvPr>
            <p:ph type="sldNum" sz="quarter" idx="12"/>
          </p:nvPr>
        </p:nvSpPr>
        <p:spPr/>
        <p:txBody>
          <a:bodyPr/>
          <a:lstStyle/>
          <a:p>
            <a:fld id="{B605D26F-40BD-4500-939C-CF13801D0CD2}" type="slidenum">
              <a:rPr lang="ru-RU" smtClean="0"/>
              <a:pPr/>
              <a:t>‹#›</a:t>
            </a:fld>
            <a:endParaRPr lang="ru-RU"/>
          </a:p>
        </p:txBody>
      </p:sp>
    </p:spTree>
    <p:extLst>
      <p:ext uri="{BB962C8B-B14F-4D97-AF65-F5344CB8AC3E}">
        <p14:creationId xmlns:p14="http://schemas.microsoft.com/office/powerpoint/2010/main" xmlns="" val="109735887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15FE88C7-BEC4-42B6-969A-5CBA8040621F}"/>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xmlns="" id="{FEEBB46F-EC7C-4CAF-AC6E-A904E7868AB2}"/>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xmlns="" id="{B1FB6367-E278-4856-986C-0A4D19FEEBB5}"/>
              </a:ext>
            </a:extLst>
          </p:cNvPr>
          <p:cNvSpPr>
            <a:spLocks noGrp="1"/>
          </p:cNvSpPr>
          <p:nvPr>
            <p:ph type="dt" sz="half" idx="10"/>
          </p:nvPr>
        </p:nvSpPr>
        <p:spPr/>
        <p:txBody>
          <a:bodyPr/>
          <a:lstStyle/>
          <a:p>
            <a:fld id="{9FBB075F-64C1-485B-B437-5DEF8DD5EC56}" type="datetimeFigureOut">
              <a:rPr lang="ru-RU" smtClean="0"/>
              <a:pPr/>
              <a:t>23.12.2021</a:t>
            </a:fld>
            <a:endParaRPr lang="ru-RU"/>
          </a:p>
        </p:txBody>
      </p:sp>
      <p:sp>
        <p:nvSpPr>
          <p:cNvPr id="5" name="Нижний колонтитул 4">
            <a:extLst>
              <a:ext uri="{FF2B5EF4-FFF2-40B4-BE49-F238E27FC236}">
                <a16:creationId xmlns:a16="http://schemas.microsoft.com/office/drawing/2014/main" xmlns="" id="{6578B65D-9B7E-405A-BC3A-21AD6A2A14D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xmlns="" id="{9067A18E-85F4-46B2-B800-60125A3BB470}"/>
              </a:ext>
            </a:extLst>
          </p:cNvPr>
          <p:cNvSpPr>
            <a:spLocks noGrp="1"/>
          </p:cNvSpPr>
          <p:nvPr>
            <p:ph type="sldNum" sz="quarter" idx="12"/>
          </p:nvPr>
        </p:nvSpPr>
        <p:spPr/>
        <p:txBody>
          <a:bodyPr/>
          <a:lstStyle/>
          <a:p>
            <a:fld id="{B605D26F-40BD-4500-939C-CF13801D0CD2}" type="slidenum">
              <a:rPr lang="ru-RU" smtClean="0"/>
              <a:pPr/>
              <a:t>‹#›</a:t>
            </a:fld>
            <a:endParaRPr lang="ru-RU"/>
          </a:p>
        </p:txBody>
      </p:sp>
    </p:spTree>
    <p:extLst>
      <p:ext uri="{BB962C8B-B14F-4D97-AF65-F5344CB8AC3E}">
        <p14:creationId xmlns:p14="http://schemas.microsoft.com/office/powerpoint/2010/main" xmlns="" val="365018106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6EE649F2-76A2-4FEE-BB44-611184DA5D22}"/>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xmlns="" id="{8EBDC6B3-961A-4CE3-B1AB-0CEC8660E0B1}"/>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xmlns="" id="{69C3F2E1-FA85-418E-8AB2-4EABEAB2B90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xmlns="" id="{C6C392DF-9B93-45DC-AB94-948BD5117344}"/>
              </a:ext>
            </a:extLst>
          </p:cNvPr>
          <p:cNvSpPr>
            <a:spLocks noGrp="1"/>
          </p:cNvSpPr>
          <p:nvPr>
            <p:ph type="dt" sz="half" idx="10"/>
          </p:nvPr>
        </p:nvSpPr>
        <p:spPr/>
        <p:txBody>
          <a:bodyPr/>
          <a:lstStyle/>
          <a:p>
            <a:fld id="{9FBB075F-64C1-485B-B437-5DEF8DD5EC56}" type="datetimeFigureOut">
              <a:rPr lang="ru-RU" smtClean="0"/>
              <a:pPr/>
              <a:t>23.12.2021</a:t>
            </a:fld>
            <a:endParaRPr lang="ru-RU"/>
          </a:p>
        </p:txBody>
      </p:sp>
      <p:sp>
        <p:nvSpPr>
          <p:cNvPr id="6" name="Нижний колонтитул 5">
            <a:extLst>
              <a:ext uri="{FF2B5EF4-FFF2-40B4-BE49-F238E27FC236}">
                <a16:creationId xmlns:a16="http://schemas.microsoft.com/office/drawing/2014/main" xmlns="" id="{D91D18A6-93D0-4F65-8336-910CF8A0116E}"/>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8B123091-E584-49C0-87EC-4574942710C9}"/>
              </a:ext>
            </a:extLst>
          </p:cNvPr>
          <p:cNvSpPr>
            <a:spLocks noGrp="1"/>
          </p:cNvSpPr>
          <p:nvPr>
            <p:ph type="sldNum" sz="quarter" idx="12"/>
          </p:nvPr>
        </p:nvSpPr>
        <p:spPr/>
        <p:txBody>
          <a:bodyPr/>
          <a:lstStyle/>
          <a:p>
            <a:fld id="{B605D26F-40BD-4500-939C-CF13801D0CD2}" type="slidenum">
              <a:rPr lang="ru-RU" smtClean="0"/>
              <a:pPr/>
              <a:t>‹#›</a:t>
            </a:fld>
            <a:endParaRPr lang="ru-RU"/>
          </a:p>
        </p:txBody>
      </p:sp>
    </p:spTree>
    <p:extLst>
      <p:ext uri="{BB962C8B-B14F-4D97-AF65-F5344CB8AC3E}">
        <p14:creationId xmlns:p14="http://schemas.microsoft.com/office/powerpoint/2010/main" xmlns="" val="418700769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DE98C72E-D5F2-4A58-A284-A0AD069F4349}"/>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xmlns="" id="{E66E8340-FC5E-4BFD-916A-D5445D13DC2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xmlns="" id="{93F0262D-92F3-4AC7-B2DA-DCF3050683ED}"/>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xmlns="" id="{9ACBF93B-2E8E-45F4-B68D-6ADCF6213DF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xmlns="" id="{EA68E2AE-4ACB-42A9-8CA8-6F60F78A07B2}"/>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xmlns="" id="{65D34935-E81C-4370-A969-E50BDD520667}"/>
              </a:ext>
            </a:extLst>
          </p:cNvPr>
          <p:cNvSpPr>
            <a:spLocks noGrp="1"/>
          </p:cNvSpPr>
          <p:nvPr>
            <p:ph type="dt" sz="half" idx="10"/>
          </p:nvPr>
        </p:nvSpPr>
        <p:spPr/>
        <p:txBody>
          <a:bodyPr/>
          <a:lstStyle/>
          <a:p>
            <a:fld id="{9FBB075F-64C1-485B-B437-5DEF8DD5EC56}" type="datetimeFigureOut">
              <a:rPr lang="ru-RU" smtClean="0"/>
              <a:pPr/>
              <a:t>23.12.2021</a:t>
            </a:fld>
            <a:endParaRPr lang="ru-RU"/>
          </a:p>
        </p:txBody>
      </p:sp>
      <p:sp>
        <p:nvSpPr>
          <p:cNvPr id="8" name="Нижний колонтитул 7">
            <a:extLst>
              <a:ext uri="{FF2B5EF4-FFF2-40B4-BE49-F238E27FC236}">
                <a16:creationId xmlns:a16="http://schemas.microsoft.com/office/drawing/2014/main" xmlns="" id="{7D68DA2B-9B9D-4736-8D1D-A45E64141331}"/>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xmlns="" id="{7AD0420D-3034-44C9-ABD8-FCE8FD5F8A2A}"/>
              </a:ext>
            </a:extLst>
          </p:cNvPr>
          <p:cNvSpPr>
            <a:spLocks noGrp="1"/>
          </p:cNvSpPr>
          <p:nvPr>
            <p:ph type="sldNum" sz="quarter" idx="12"/>
          </p:nvPr>
        </p:nvSpPr>
        <p:spPr/>
        <p:txBody>
          <a:bodyPr/>
          <a:lstStyle/>
          <a:p>
            <a:fld id="{B605D26F-40BD-4500-939C-CF13801D0CD2}" type="slidenum">
              <a:rPr lang="ru-RU" smtClean="0"/>
              <a:pPr/>
              <a:t>‹#›</a:t>
            </a:fld>
            <a:endParaRPr lang="ru-RU"/>
          </a:p>
        </p:txBody>
      </p:sp>
    </p:spTree>
    <p:extLst>
      <p:ext uri="{BB962C8B-B14F-4D97-AF65-F5344CB8AC3E}">
        <p14:creationId xmlns:p14="http://schemas.microsoft.com/office/powerpoint/2010/main" xmlns="" val="124491459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FA6D599F-7777-4EDF-82A1-97ED9B05E091}"/>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xmlns="" id="{EE2F9ADB-C0D3-4E2E-BA90-70DF23FA51FB}"/>
              </a:ext>
            </a:extLst>
          </p:cNvPr>
          <p:cNvSpPr>
            <a:spLocks noGrp="1"/>
          </p:cNvSpPr>
          <p:nvPr>
            <p:ph type="dt" sz="half" idx="10"/>
          </p:nvPr>
        </p:nvSpPr>
        <p:spPr/>
        <p:txBody>
          <a:bodyPr/>
          <a:lstStyle/>
          <a:p>
            <a:fld id="{9FBB075F-64C1-485B-B437-5DEF8DD5EC56}" type="datetimeFigureOut">
              <a:rPr lang="ru-RU" smtClean="0"/>
              <a:pPr/>
              <a:t>23.12.2021</a:t>
            </a:fld>
            <a:endParaRPr lang="ru-RU"/>
          </a:p>
        </p:txBody>
      </p:sp>
      <p:sp>
        <p:nvSpPr>
          <p:cNvPr id="4" name="Нижний колонтитул 3">
            <a:extLst>
              <a:ext uri="{FF2B5EF4-FFF2-40B4-BE49-F238E27FC236}">
                <a16:creationId xmlns:a16="http://schemas.microsoft.com/office/drawing/2014/main" xmlns="" id="{35812688-F693-499E-8AA1-C8557245EBCB}"/>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xmlns="" id="{F0D07F0E-C603-4223-8B82-F940BE1979B3}"/>
              </a:ext>
            </a:extLst>
          </p:cNvPr>
          <p:cNvSpPr>
            <a:spLocks noGrp="1"/>
          </p:cNvSpPr>
          <p:nvPr>
            <p:ph type="sldNum" sz="quarter" idx="12"/>
          </p:nvPr>
        </p:nvSpPr>
        <p:spPr/>
        <p:txBody>
          <a:bodyPr/>
          <a:lstStyle/>
          <a:p>
            <a:fld id="{B605D26F-40BD-4500-939C-CF13801D0CD2}" type="slidenum">
              <a:rPr lang="ru-RU" smtClean="0"/>
              <a:pPr/>
              <a:t>‹#›</a:t>
            </a:fld>
            <a:endParaRPr lang="ru-RU"/>
          </a:p>
        </p:txBody>
      </p:sp>
    </p:spTree>
    <p:extLst>
      <p:ext uri="{BB962C8B-B14F-4D97-AF65-F5344CB8AC3E}">
        <p14:creationId xmlns:p14="http://schemas.microsoft.com/office/powerpoint/2010/main" xmlns="" val="395431599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xmlns="" id="{3A4803AC-79DC-4294-A785-6C9DFFBEB095}"/>
              </a:ext>
            </a:extLst>
          </p:cNvPr>
          <p:cNvSpPr>
            <a:spLocks noGrp="1"/>
          </p:cNvSpPr>
          <p:nvPr>
            <p:ph type="dt" sz="half" idx="10"/>
          </p:nvPr>
        </p:nvSpPr>
        <p:spPr/>
        <p:txBody>
          <a:bodyPr/>
          <a:lstStyle/>
          <a:p>
            <a:fld id="{9FBB075F-64C1-485B-B437-5DEF8DD5EC56}" type="datetimeFigureOut">
              <a:rPr lang="ru-RU" smtClean="0"/>
              <a:pPr/>
              <a:t>23.12.2021</a:t>
            </a:fld>
            <a:endParaRPr lang="ru-RU"/>
          </a:p>
        </p:txBody>
      </p:sp>
      <p:sp>
        <p:nvSpPr>
          <p:cNvPr id="3" name="Нижний колонтитул 2">
            <a:extLst>
              <a:ext uri="{FF2B5EF4-FFF2-40B4-BE49-F238E27FC236}">
                <a16:creationId xmlns:a16="http://schemas.microsoft.com/office/drawing/2014/main" xmlns="" id="{24D29A3B-A4D0-454B-8CA6-846189259CB1}"/>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xmlns="" id="{A0D5C31D-0B58-4E8C-AB39-70F82741E6C8}"/>
              </a:ext>
            </a:extLst>
          </p:cNvPr>
          <p:cNvSpPr>
            <a:spLocks noGrp="1"/>
          </p:cNvSpPr>
          <p:nvPr>
            <p:ph type="sldNum" sz="quarter" idx="12"/>
          </p:nvPr>
        </p:nvSpPr>
        <p:spPr/>
        <p:txBody>
          <a:bodyPr/>
          <a:lstStyle/>
          <a:p>
            <a:fld id="{B605D26F-40BD-4500-939C-CF13801D0CD2}" type="slidenum">
              <a:rPr lang="ru-RU" smtClean="0"/>
              <a:pPr/>
              <a:t>‹#›</a:t>
            </a:fld>
            <a:endParaRPr lang="ru-RU"/>
          </a:p>
        </p:txBody>
      </p:sp>
    </p:spTree>
    <p:extLst>
      <p:ext uri="{BB962C8B-B14F-4D97-AF65-F5344CB8AC3E}">
        <p14:creationId xmlns:p14="http://schemas.microsoft.com/office/powerpoint/2010/main" xmlns="" val="269592918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CFE05335-3D53-48F3-BCA2-3C5A91A82BFE}"/>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xmlns="" id="{71F86C8E-DA4E-4BF6-9A00-CB9C16AF496A}"/>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xmlns="" id="{A035704A-7336-4293-8032-2C02EF1D76F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11F7571E-29E2-4FE7-93C7-F5E41843AF20}"/>
              </a:ext>
            </a:extLst>
          </p:cNvPr>
          <p:cNvSpPr>
            <a:spLocks noGrp="1"/>
          </p:cNvSpPr>
          <p:nvPr>
            <p:ph type="dt" sz="half" idx="10"/>
          </p:nvPr>
        </p:nvSpPr>
        <p:spPr/>
        <p:txBody>
          <a:bodyPr/>
          <a:lstStyle/>
          <a:p>
            <a:fld id="{9FBB075F-64C1-485B-B437-5DEF8DD5EC56}" type="datetimeFigureOut">
              <a:rPr lang="ru-RU" smtClean="0"/>
              <a:pPr/>
              <a:t>23.12.2021</a:t>
            </a:fld>
            <a:endParaRPr lang="ru-RU"/>
          </a:p>
        </p:txBody>
      </p:sp>
      <p:sp>
        <p:nvSpPr>
          <p:cNvPr id="6" name="Нижний колонтитул 5">
            <a:extLst>
              <a:ext uri="{FF2B5EF4-FFF2-40B4-BE49-F238E27FC236}">
                <a16:creationId xmlns:a16="http://schemas.microsoft.com/office/drawing/2014/main" xmlns="" id="{2D4D36F9-78FC-4879-A44D-03A6CBC7113C}"/>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7554BCE0-4861-41C6-AC90-97FB9893DB32}"/>
              </a:ext>
            </a:extLst>
          </p:cNvPr>
          <p:cNvSpPr>
            <a:spLocks noGrp="1"/>
          </p:cNvSpPr>
          <p:nvPr>
            <p:ph type="sldNum" sz="quarter" idx="12"/>
          </p:nvPr>
        </p:nvSpPr>
        <p:spPr/>
        <p:txBody>
          <a:bodyPr/>
          <a:lstStyle/>
          <a:p>
            <a:fld id="{B605D26F-40BD-4500-939C-CF13801D0CD2}" type="slidenum">
              <a:rPr lang="ru-RU" smtClean="0"/>
              <a:pPr/>
              <a:t>‹#›</a:t>
            </a:fld>
            <a:endParaRPr lang="ru-RU"/>
          </a:p>
        </p:txBody>
      </p:sp>
    </p:spTree>
    <p:extLst>
      <p:ext uri="{BB962C8B-B14F-4D97-AF65-F5344CB8AC3E}">
        <p14:creationId xmlns:p14="http://schemas.microsoft.com/office/powerpoint/2010/main" xmlns="" val="271990601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593A4A71-F947-42EC-AD27-ED01740B0121}"/>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xmlns="" id="{ACF832D7-C631-4061-A076-39F087D962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xmlns="" id="{2C5AF068-2368-41BA-B1E6-EE090B3D6AC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xmlns="" id="{8508CCAD-F625-4B35-BC79-C9CFEB3ECCA5}"/>
              </a:ext>
            </a:extLst>
          </p:cNvPr>
          <p:cNvSpPr>
            <a:spLocks noGrp="1"/>
          </p:cNvSpPr>
          <p:nvPr>
            <p:ph type="dt" sz="half" idx="10"/>
          </p:nvPr>
        </p:nvSpPr>
        <p:spPr/>
        <p:txBody>
          <a:bodyPr/>
          <a:lstStyle/>
          <a:p>
            <a:fld id="{9FBB075F-64C1-485B-B437-5DEF8DD5EC56}" type="datetimeFigureOut">
              <a:rPr lang="ru-RU" smtClean="0"/>
              <a:pPr/>
              <a:t>23.12.2021</a:t>
            </a:fld>
            <a:endParaRPr lang="ru-RU"/>
          </a:p>
        </p:txBody>
      </p:sp>
      <p:sp>
        <p:nvSpPr>
          <p:cNvPr id="6" name="Нижний колонтитул 5">
            <a:extLst>
              <a:ext uri="{FF2B5EF4-FFF2-40B4-BE49-F238E27FC236}">
                <a16:creationId xmlns:a16="http://schemas.microsoft.com/office/drawing/2014/main" xmlns="" id="{8BF7C9E1-B6BC-4383-A89C-EB99BC55C126}"/>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xmlns="" id="{E9E927C6-62EA-4112-BE19-5EB5CEB42B48}"/>
              </a:ext>
            </a:extLst>
          </p:cNvPr>
          <p:cNvSpPr>
            <a:spLocks noGrp="1"/>
          </p:cNvSpPr>
          <p:nvPr>
            <p:ph type="sldNum" sz="quarter" idx="12"/>
          </p:nvPr>
        </p:nvSpPr>
        <p:spPr/>
        <p:txBody>
          <a:bodyPr/>
          <a:lstStyle/>
          <a:p>
            <a:fld id="{B605D26F-40BD-4500-939C-CF13801D0CD2}" type="slidenum">
              <a:rPr lang="ru-RU" smtClean="0"/>
              <a:pPr/>
              <a:t>‹#›</a:t>
            </a:fld>
            <a:endParaRPr lang="ru-RU"/>
          </a:p>
        </p:txBody>
      </p:sp>
    </p:spTree>
    <p:extLst>
      <p:ext uri="{BB962C8B-B14F-4D97-AF65-F5344CB8AC3E}">
        <p14:creationId xmlns:p14="http://schemas.microsoft.com/office/powerpoint/2010/main" xmlns="" val="48599099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xmlns="" id="{466C6279-9230-416D-BEDC-F28458F6CB2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xmlns="" id="{C7CA5025-801A-4883-9601-D91F388249B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xmlns="" id="{090B09A2-B6C6-4FD2-999B-1BB7BD30304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FBB075F-64C1-485B-B437-5DEF8DD5EC56}" type="datetimeFigureOut">
              <a:rPr lang="ru-RU" smtClean="0"/>
              <a:pPr/>
              <a:t>23.12.2021</a:t>
            </a:fld>
            <a:endParaRPr lang="ru-RU"/>
          </a:p>
        </p:txBody>
      </p:sp>
      <p:sp>
        <p:nvSpPr>
          <p:cNvPr id="5" name="Нижний колонтитул 4">
            <a:extLst>
              <a:ext uri="{FF2B5EF4-FFF2-40B4-BE49-F238E27FC236}">
                <a16:creationId xmlns:a16="http://schemas.microsoft.com/office/drawing/2014/main" xmlns="" id="{CC1835CB-8599-4544-8161-2859CEE1FB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xmlns="" id="{587C7968-A41D-4815-A158-F06D94DE68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05D26F-40BD-4500-939C-CF13801D0CD2}" type="slidenum">
              <a:rPr lang="ru-RU" smtClean="0"/>
              <a:pPr/>
              <a:t>‹#›</a:t>
            </a:fld>
            <a:endParaRPr lang="ru-RU"/>
          </a:p>
        </p:txBody>
      </p:sp>
    </p:spTree>
    <p:extLst>
      <p:ext uri="{BB962C8B-B14F-4D97-AF65-F5344CB8AC3E}">
        <p14:creationId xmlns:p14="http://schemas.microsoft.com/office/powerpoint/2010/main" xmlns="" val="244467371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5.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Объект 12">
            <a:extLst>
              <a:ext uri="{FF2B5EF4-FFF2-40B4-BE49-F238E27FC236}">
                <a16:creationId xmlns:a16="http://schemas.microsoft.com/office/drawing/2014/main" xmlns="" id="{1931CE4A-3194-4212-82DB-3114B158AD2B}"/>
              </a:ext>
            </a:extLst>
          </p:cNvPr>
          <p:cNvPicPr>
            <a:picLocks noGrp="1" noChangeAspect="1"/>
          </p:cNvPicPr>
          <p:nvPr>
            <p:ph idx="1"/>
          </p:nvPr>
        </p:nvPicPr>
        <p:blipFill>
          <a:blip r:embed="rId2" cstate="print">
            <a:extLst>
              <a:ext uri="{28A0092B-C50C-407E-A947-70E740481C1C}">
                <a14:useLocalDpi xmlns:a14="http://schemas.microsoft.com/office/drawing/2010/main" xmlns="" val="0"/>
              </a:ext>
            </a:extLst>
          </a:blip>
          <a:stretch>
            <a:fillRect/>
          </a:stretch>
        </p:blipFill>
        <p:spPr>
          <a:xfrm>
            <a:off x="602078" y="426720"/>
            <a:ext cx="11321143" cy="5943600"/>
          </a:xfrm>
        </p:spPr>
      </p:pic>
    </p:spTree>
    <p:extLst>
      <p:ext uri="{BB962C8B-B14F-4D97-AF65-F5344CB8AC3E}">
        <p14:creationId xmlns:p14="http://schemas.microsoft.com/office/powerpoint/2010/main" xmlns="" val="969770959"/>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xmlns="" id="{5B631A17-11F4-42C1-950F-6F09102B5150}"/>
              </a:ext>
            </a:extLst>
          </p:cNvPr>
          <p:cNvSpPr>
            <a:spLocks noGrp="1"/>
          </p:cNvSpPr>
          <p:nvPr>
            <p:ph type="title"/>
          </p:nvPr>
        </p:nvSpPr>
        <p:spPr>
          <a:xfrm>
            <a:off x="520960" y="352906"/>
            <a:ext cx="11366240" cy="606655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just"/>
            <a:r>
              <a:rPr lang="ru-RU" sz="3000" i="1" dirty="0">
                <a:solidFill>
                  <a:srgbClr val="002060"/>
                </a:solidFill>
                <a:latin typeface="Times New Roman" panose="02020603050405020304" pitchFamily="18" charset="0"/>
                <a:cs typeface="Times New Roman" panose="02020603050405020304" pitchFamily="18" charset="0"/>
              </a:rPr>
              <a:t>	В предъявленном заведующему обвинении указано, что в результате допущенной В. преступной халатности, выразившейся в неисполнении и ненадлежащем исполнении им своих должностных обязанностей, вследствие небрежного отношения к работе и легкомыслия, больная не была госпитализирована, ей не был проведен должный медицинский осмотр, не было назначено необходимое обследование и лечение, что привело к поздней диагностике основного заболевания, к несвоевременному проведению адекватного лечения, и, как следствие к наступлению смерти.  </a:t>
            </a:r>
          </a:p>
        </p:txBody>
      </p:sp>
    </p:spTree>
    <p:extLst>
      <p:ext uri="{BB962C8B-B14F-4D97-AF65-F5344CB8AC3E}">
        <p14:creationId xmlns:p14="http://schemas.microsoft.com/office/powerpoint/2010/main" xmlns="" val="4029631262"/>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Заголовок 10">
            <a:extLst>
              <a:ext uri="{FF2B5EF4-FFF2-40B4-BE49-F238E27FC236}">
                <a16:creationId xmlns:a16="http://schemas.microsoft.com/office/drawing/2014/main" xmlns="" id="{51380942-7609-4ED1-B264-7B1B4A5E58FE}"/>
              </a:ext>
            </a:extLst>
          </p:cNvPr>
          <p:cNvSpPr>
            <a:spLocks noGrp="1"/>
          </p:cNvSpPr>
          <p:nvPr>
            <p:ph type="title"/>
          </p:nvPr>
        </p:nvSpPr>
        <p:spPr>
          <a:xfrm>
            <a:off x="1626382" y="262488"/>
            <a:ext cx="9616440" cy="94551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lstStyle/>
          <a:p>
            <a:pPr algn="ctr"/>
            <a:r>
              <a:rPr lang="ru-RU" i="1" dirty="0">
                <a:solidFill>
                  <a:srgbClr val="002060"/>
                </a:solidFill>
                <a:latin typeface="Bad Script" panose="02000000000000000000" pitchFamily="2" charset="0"/>
              </a:rPr>
              <a:t>Благодарю за внимание!</a:t>
            </a:r>
          </a:p>
        </p:txBody>
      </p:sp>
      <p:pic>
        <p:nvPicPr>
          <p:cNvPr id="6" name="Объект 3">
            <a:extLst>
              <a:ext uri="{FF2B5EF4-FFF2-40B4-BE49-F238E27FC236}">
                <a16:creationId xmlns:a16="http://schemas.microsoft.com/office/drawing/2014/main" xmlns="" id="{15305B71-B0C9-49E6-A8B1-9E7C615D34B6}"/>
              </a:ext>
            </a:extLst>
          </p:cNvPr>
          <p:cNvPicPr>
            <a:picLocks noGrp="1" noChangeAspect="1"/>
          </p:cNvPicPr>
          <p:nvPr>
            <p:ph idx="1"/>
          </p:nvPr>
        </p:nvPicPr>
        <p:blipFill>
          <a:blip r:embed="rId2" cstate="print"/>
          <a:stretch>
            <a:fillRect/>
          </a:stretch>
        </p:blipFill>
        <p:spPr>
          <a:xfrm>
            <a:off x="1998676" y="1733314"/>
            <a:ext cx="8194647" cy="4597825"/>
          </a:xfrm>
          <a:prstGeom prst="rect">
            <a:avLst/>
          </a:prstGeom>
        </p:spPr>
      </p:pic>
    </p:spTree>
    <p:extLst>
      <p:ext uri="{BB962C8B-B14F-4D97-AF65-F5344CB8AC3E}">
        <p14:creationId xmlns:p14="http://schemas.microsoft.com/office/powerpoint/2010/main" xmlns="" val="1951884950"/>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a:extLst>
              <a:ext uri="{FF2B5EF4-FFF2-40B4-BE49-F238E27FC236}">
                <a16:creationId xmlns:a16="http://schemas.microsoft.com/office/drawing/2014/main" xmlns="" id="{6907E3C9-D413-4949-AEB3-0E62CDE54A9E}"/>
              </a:ext>
            </a:extLst>
          </p:cNvPr>
          <p:cNvSpPr>
            <a:spLocks noGrp="1"/>
          </p:cNvSpPr>
          <p:nvPr>
            <p:ph type="title"/>
          </p:nvPr>
        </p:nvSpPr>
        <p:spPr>
          <a:xfrm>
            <a:off x="905068" y="365125"/>
            <a:ext cx="10450319" cy="1967528"/>
          </a:xfrm>
        </p:spPr>
        <p:txBody>
          <a:bodyPr>
            <a:noAutofit/>
          </a:bodyPr>
          <a:lstStyle/>
          <a:p>
            <a:pPr algn="ctr"/>
            <a:r>
              <a:rPr lang="ru-RU" sz="1800" b="1" dirty="0">
                <a:effectLst/>
                <a:latin typeface="Times New Roman" panose="02020603050405020304" pitchFamily="18" charset="0"/>
                <a:ea typeface="Calibri" panose="020F0502020204030204" pitchFamily="34" charset="0"/>
                <a:cs typeface="Times New Roman" panose="02020603050405020304" pitchFamily="18" charset="0"/>
              </a:rPr>
              <a:t>ПРОБЛЕМЫ КВАЛИФИКАЦИИ НЕОСТОРОЖНЫХ ПРЕСТУПЛЕНИЙ, СВЯЗАННЫХ С НЕНАДЛЕЖАЩИМ ОКАЗАНИЕМ МЕДИЦИНСКОЙ ПОМОЩИ.</a:t>
            </a:r>
            <a:r>
              <a:rPr lang="ru-RU" sz="1800" dirty="0">
                <a:effectLst/>
                <a:latin typeface="Calibri" panose="020F0502020204030204" pitchFamily="34" charset="0"/>
                <a:ea typeface="Calibri" panose="020F0502020204030204" pitchFamily="34" charset="0"/>
                <a:cs typeface="Times New Roman" panose="02020603050405020304" pitchFamily="18" charset="0"/>
              </a:rPr>
              <a:t/>
            </a:r>
            <a:br>
              <a:rPr lang="ru-RU" sz="1800" dirty="0">
                <a:effectLst/>
                <a:latin typeface="Calibri" panose="020F0502020204030204" pitchFamily="34" charset="0"/>
                <a:ea typeface="Calibri" panose="020F0502020204030204" pitchFamily="34" charset="0"/>
                <a:cs typeface="Times New Roman" panose="02020603050405020304" pitchFamily="18" charset="0"/>
              </a:rPr>
            </a:br>
            <a:r>
              <a:rPr lang="ru-RU" sz="3000" b="1" dirty="0">
                <a:effectLst/>
                <a:latin typeface="Bad Script" panose="02000000000000000000" pitchFamily="2" charset="0"/>
                <a:ea typeface="Calibri" panose="020F0502020204030204" pitchFamily="34" charset="0"/>
                <a:cs typeface="Times New Roman" panose="02020603050405020304" pitchFamily="18" charset="0"/>
              </a:rPr>
              <a:t>.</a:t>
            </a:r>
            <a:br>
              <a:rPr lang="ru-RU" sz="3000" b="1" dirty="0">
                <a:effectLst/>
                <a:latin typeface="Bad Script" panose="02000000000000000000" pitchFamily="2" charset="0"/>
                <a:ea typeface="Calibri" panose="020F0502020204030204" pitchFamily="34" charset="0"/>
                <a:cs typeface="Times New Roman" panose="02020603050405020304" pitchFamily="18" charset="0"/>
              </a:rPr>
            </a:br>
            <a:r>
              <a:rPr lang="ru-RU" sz="3000" dirty="0">
                <a:effectLst/>
                <a:latin typeface="Bad Script" panose="02000000000000000000" pitchFamily="2" charset="0"/>
                <a:ea typeface="Calibri" panose="020F0502020204030204" pitchFamily="34" charset="0"/>
                <a:cs typeface="Times New Roman" panose="02020603050405020304" pitchFamily="18" charset="0"/>
              </a:rPr>
              <a:t/>
            </a:r>
            <a:br>
              <a:rPr lang="ru-RU" sz="3000" dirty="0">
                <a:effectLst/>
                <a:latin typeface="Bad Script" panose="02000000000000000000" pitchFamily="2" charset="0"/>
                <a:ea typeface="Calibri" panose="020F0502020204030204" pitchFamily="34" charset="0"/>
                <a:cs typeface="Times New Roman" panose="02020603050405020304" pitchFamily="18" charset="0"/>
              </a:rPr>
            </a:br>
            <a:endParaRPr lang="ru-RU" sz="3000" dirty="0">
              <a:latin typeface="Bad Script" panose="02000000000000000000" pitchFamily="2" charset="0"/>
            </a:endParaRPr>
          </a:p>
        </p:txBody>
      </p:sp>
      <p:pic>
        <p:nvPicPr>
          <p:cNvPr id="7" name="Объект 6">
            <a:extLst>
              <a:ext uri="{FF2B5EF4-FFF2-40B4-BE49-F238E27FC236}">
                <a16:creationId xmlns:a16="http://schemas.microsoft.com/office/drawing/2014/main" xmlns="" id="{7A759F4A-8B2E-4B93-AEFA-A825E12F9C3F}"/>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1759307" y="1237787"/>
            <a:ext cx="9791991" cy="4245746"/>
          </a:xfrm>
        </p:spPr>
      </p:pic>
      <p:sp>
        <p:nvSpPr>
          <p:cNvPr id="3" name="Текст 2">
            <a:extLst>
              <a:ext uri="{FF2B5EF4-FFF2-40B4-BE49-F238E27FC236}">
                <a16:creationId xmlns:a16="http://schemas.microsoft.com/office/drawing/2014/main" xmlns="" id="{2E26BE5A-B2F7-4D87-BA78-CA4B64012ACF}"/>
              </a:ext>
            </a:extLst>
          </p:cNvPr>
          <p:cNvSpPr>
            <a:spLocks noGrp="1"/>
          </p:cNvSpPr>
          <p:nvPr>
            <p:ph type="body" sz="quarter" idx="3"/>
          </p:nvPr>
        </p:nvSpPr>
        <p:spPr>
          <a:xfrm rot="10800000" flipV="1">
            <a:off x="7277877" y="6252514"/>
            <a:ext cx="4609355" cy="480721"/>
          </a:xfrm>
        </p:spPr>
        <p:txBody>
          <a:bodyPr>
            <a:noAutofit/>
          </a:bodyPr>
          <a:lstStyle/>
          <a:p>
            <a:r>
              <a:rPr lang="ru-RU" sz="2000" dirty="0">
                <a:latin typeface="Bad Script" panose="02000000000000000000" pitchFamily="2" charset="0"/>
              </a:rPr>
              <a:t>Игонина Елена Олеговна,</a:t>
            </a:r>
          </a:p>
          <a:p>
            <a:r>
              <a:rPr lang="ru-RU" sz="2000" dirty="0">
                <a:latin typeface="Bad Script" panose="02000000000000000000" pitchFamily="2" charset="0"/>
              </a:rPr>
              <a:t>Санкт-Петербургская академия Следственного комитета Российской Федерации, аспирант.</a:t>
            </a:r>
          </a:p>
        </p:txBody>
      </p:sp>
      <p:pic>
        <p:nvPicPr>
          <p:cNvPr id="5" name="Рисунок 4">
            <a:extLst>
              <a:ext uri="{FF2B5EF4-FFF2-40B4-BE49-F238E27FC236}">
                <a16:creationId xmlns:a16="http://schemas.microsoft.com/office/drawing/2014/main" xmlns="" id="{F630B986-EC16-48CB-A026-FC795A7492F3}"/>
              </a:ext>
            </a:extLst>
          </p:cNvPr>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1172520" y="113506"/>
            <a:ext cx="757555" cy="914400"/>
          </a:xfrm>
          <a:prstGeom prst="rect">
            <a:avLst/>
          </a:prstGeom>
          <a:noFill/>
          <a:ln>
            <a:noFill/>
          </a:ln>
        </p:spPr>
      </p:pic>
    </p:spTree>
    <p:extLst>
      <p:ext uri="{BB962C8B-B14F-4D97-AF65-F5344CB8AC3E}">
        <p14:creationId xmlns:p14="http://schemas.microsoft.com/office/powerpoint/2010/main" xmlns="" val="2956171853"/>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xmlns="" id="{4E32DBB5-C347-48AF-9B3E-AAEAB8176759}"/>
              </a:ext>
            </a:extLst>
          </p:cNvPr>
          <p:cNvSpPr>
            <a:spLocks noGrp="1"/>
          </p:cNvSpPr>
          <p:nvPr>
            <p:ph sz="half" idx="1"/>
          </p:nvPr>
        </p:nvSpPr>
        <p:spPr>
          <a:xfrm>
            <a:off x="634482" y="905069"/>
            <a:ext cx="4254759" cy="5271894"/>
          </a:xfrm>
        </p:spPr>
        <p:txBody>
          <a:bodyPr>
            <a:normAutofit/>
          </a:bodyPr>
          <a:lstStyle/>
          <a:p>
            <a:pPr algn="just"/>
            <a:r>
              <a:rPr lang="ru-RU" sz="2500" i="1" dirty="0">
                <a:latin typeface="Times New Roman" panose="02020603050405020304" pitchFamily="18" charset="0"/>
                <a:cs typeface="Times New Roman" panose="02020603050405020304" pitchFamily="18" charset="0"/>
              </a:rPr>
              <a:t>Проблема квалификации;</a:t>
            </a:r>
          </a:p>
          <a:p>
            <a:pPr algn="just"/>
            <a:r>
              <a:rPr lang="ru-RU" sz="2500" i="1" dirty="0">
                <a:latin typeface="Times New Roman" panose="02020603050405020304" pitchFamily="18" charset="0"/>
                <a:cs typeface="Times New Roman" panose="02020603050405020304" pitchFamily="18" charset="0"/>
              </a:rPr>
              <a:t>Проблема установления причинно-следственной связи между дефектами медицинской помощи и наступившими негативными последствиями для пациента, в том числе определения характера причинной связи. </a:t>
            </a:r>
          </a:p>
        </p:txBody>
      </p:sp>
      <p:pic>
        <p:nvPicPr>
          <p:cNvPr id="9" name="Объект 8">
            <a:extLst>
              <a:ext uri="{FF2B5EF4-FFF2-40B4-BE49-F238E27FC236}">
                <a16:creationId xmlns:a16="http://schemas.microsoft.com/office/drawing/2014/main" xmlns="" id="{AEC84447-8974-43F1-8C53-DC6660402C0B}"/>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5127173" y="783772"/>
            <a:ext cx="6831067" cy="5123300"/>
          </a:xfrm>
        </p:spPr>
      </p:pic>
    </p:spTree>
    <p:extLst>
      <p:ext uri="{BB962C8B-B14F-4D97-AF65-F5344CB8AC3E}">
        <p14:creationId xmlns:p14="http://schemas.microsoft.com/office/powerpoint/2010/main" xmlns="" val="407780428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xmlns="" id="{CC456FD8-6EC9-4FA6-BAB2-B485F692072B}"/>
              </a:ext>
            </a:extLst>
          </p:cNvPr>
          <p:cNvSpPr>
            <a:spLocks noGrp="1"/>
          </p:cNvSpPr>
          <p:nvPr>
            <p:ph type="title"/>
          </p:nvPr>
        </p:nvSpPr>
        <p:spPr/>
        <p:txBody>
          <a:bodyPr>
            <a:noAutofit/>
          </a:bodyPr>
          <a:lstStyle/>
          <a:p>
            <a:pPr algn="ctr"/>
            <a:r>
              <a:rPr lang="ru-RU" sz="2500" i="1" dirty="0">
                <a:solidFill>
                  <a:srgbClr val="002060"/>
                </a:solidFill>
                <a:latin typeface="Times New Roman" panose="02020603050405020304" pitchFamily="18" charset="0"/>
                <a:ea typeface="Calibri" panose="020F0502020204030204" pitchFamily="34" charset="0"/>
              </a:rPr>
              <a:t>П</a:t>
            </a:r>
            <a:r>
              <a:rPr lang="ru-RU" sz="2500" i="1" dirty="0">
                <a:solidFill>
                  <a:srgbClr val="002060"/>
                </a:solidFill>
                <a:effectLst/>
                <a:latin typeface="Times New Roman" panose="02020603050405020304" pitchFamily="18" charset="0"/>
                <a:ea typeface="Calibri" panose="020F0502020204030204" pitchFamily="34" charset="0"/>
              </a:rPr>
              <a:t>онимание причинно-следственной связи            широкое толкование         противоречия в практике</a:t>
            </a:r>
            <a:endParaRPr lang="ru-RU" sz="2500" i="1" dirty="0">
              <a:solidFill>
                <a:srgbClr val="002060"/>
              </a:solidFill>
            </a:endParaRPr>
          </a:p>
        </p:txBody>
      </p:sp>
      <p:graphicFrame>
        <p:nvGraphicFramePr>
          <p:cNvPr id="18" name="Объект 17">
            <a:extLst>
              <a:ext uri="{FF2B5EF4-FFF2-40B4-BE49-F238E27FC236}">
                <a16:creationId xmlns:a16="http://schemas.microsoft.com/office/drawing/2014/main" xmlns="" id="{79996274-4BA8-4AAE-B097-B65656327FCE}"/>
              </a:ext>
            </a:extLst>
          </p:cNvPr>
          <p:cNvGraphicFramePr>
            <a:graphicFrameLocks noGrp="1"/>
          </p:cNvGraphicFramePr>
          <p:nvPr>
            <p:ph idx="1"/>
            <p:extLst>
              <p:ext uri="{D42A27DB-BD31-4B8C-83A1-F6EECF244321}">
                <p14:modId xmlns:p14="http://schemas.microsoft.com/office/powerpoint/2010/main" xmlns="" val="3389301878"/>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9" name="Стрелка: вправо 18">
            <a:extLst>
              <a:ext uri="{FF2B5EF4-FFF2-40B4-BE49-F238E27FC236}">
                <a16:creationId xmlns:a16="http://schemas.microsoft.com/office/drawing/2014/main" xmlns="" id="{FD910201-EEE2-4BD5-9E80-6487E054CFFB}"/>
              </a:ext>
            </a:extLst>
          </p:cNvPr>
          <p:cNvSpPr/>
          <p:nvPr/>
        </p:nvSpPr>
        <p:spPr>
          <a:xfrm>
            <a:off x="7175239" y="728845"/>
            <a:ext cx="494523" cy="31724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20" name="Рисунок 19">
            <a:extLst>
              <a:ext uri="{FF2B5EF4-FFF2-40B4-BE49-F238E27FC236}">
                <a16:creationId xmlns:a16="http://schemas.microsoft.com/office/drawing/2014/main" xmlns="" id="{8A746151-2CD0-4323-B777-CAD9141BE055}"/>
              </a:ext>
            </a:extLst>
          </p:cNvPr>
          <p:cNvPicPr>
            <a:picLocks noChangeAspect="1"/>
          </p:cNvPicPr>
          <p:nvPr/>
        </p:nvPicPr>
        <p:blipFill>
          <a:blip r:embed="rId7" cstate="print"/>
          <a:stretch>
            <a:fillRect/>
          </a:stretch>
        </p:blipFill>
        <p:spPr>
          <a:xfrm>
            <a:off x="10894688" y="710665"/>
            <a:ext cx="518205" cy="353599"/>
          </a:xfrm>
          <a:prstGeom prst="rect">
            <a:avLst/>
          </a:prstGeom>
        </p:spPr>
      </p:pic>
    </p:spTree>
    <p:extLst>
      <p:ext uri="{BB962C8B-B14F-4D97-AF65-F5344CB8AC3E}">
        <p14:creationId xmlns:p14="http://schemas.microsoft.com/office/powerpoint/2010/main" xmlns="" val="176054654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xmlns="" id="{FBC47C4A-CEC8-4253-A6BE-F6EE42B49021}"/>
              </a:ext>
            </a:extLst>
          </p:cNvPr>
          <p:cNvSpPr>
            <a:spLocks noGrp="1"/>
          </p:cNvSpPr>
          <p:nvPr>
            <p:ph type="title"/>
          </p:nvPr>
        </p:nvSpPr>
        <p:spPr>
          <a:xfrm>
            <a:off x="762000" y="158621"/>
            <a:ext cx="10515600" cy="1325563"/>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scene3d>
              <a:camera prst="orthographicFront"/>
              <a:lightRig rig="threePt" dir="t"/>
            </a:scene3d>
            <a:sp3d extrusionH="57150">
              <a:bevelT w="38100" h="38100" prst="relaxedInset"/>
            </a:sp3d>
          </a:bodyPr>
          <a:lstStyle/>
          <a:p>
            <a:pPr algn="ctr"/>
            <a:r>
              <a:rPr lang="ru-RU" sz="2500" i="1" dirty="0">
                <a:solidFill>
                  <a:srgbClr val="002060"/>
                </a:solidFill>
                <a:latin typeface="Times New Roman" panose="02020603050405020304" pitchFamily="18" charset="0"/>
                <a:cs typeface="Times New Roman" panose="02020603050405020304" pitchFamily="18" charset="0"/>
              </a:rPr>
              <a:t>Переквалификация  с ч. 2 ст. 124 УК РФ на ч. 2 ст. 109 УК РФ </a:t>
            </a:r>
            <a:br>
              <a:rPr lang="ru-RU" sz="2500" i="1" dirty="0">
                <a:solidFill>
                  <a:srgbClr val="002060"/>
                </a:solidFill>
                <a:latin typeface="Times New Roman" panose="02020603050405020304" pitchFamily="18" charset="0"/>
                <a:cs typeface="Times New Roman" panose="02020603050405020304" pitchFamily="18" charset="0"/>
              </a:rPr>
            </a:br>
            <a:r>
              <a:rPr lang="ru-RU" sz="2500" i="1" dirty="0">
                <a:solidFill>
                  <a:srgbClr val="002060"/>
                </a:solidFill>
                <a:latin typeface="Times New Roman" panose="02020603050405020304" pitchFamily="18" charset="0"/>
                <a:cs typeface="Times New Roman" panose="02020603050405020304" pitchFamily="18" charset="0"/>
              </a:rPr>
              <a:t>в судебном заседании.</a:t>
            </a:r>
          </a:p>
        </p:txBody>
      </p:sp>
      <p:sp>
        <p:nvSpPr>
          <p:cNvPr id="2" name="Объект 1">
            <a:extLst>
              <a:ext uri="{FF2B5EF4-FFF2-40B4-BE49-F238E27FC236}">
                <a16:creationId xmlns:a16="http://schemas.microsoft.com/office/drawing/2014/main" xmlns="" id="{6B7C61B8-68F1-4188-A76E-824AB9BE5B28}"/>
              </a:ext>
            </a:extLst>
          </p:cNvPr>
          <p:cNvSpPr>
            <a:spLocks noGrp="1"/>
          </p:cNvSpPr>
          <p:nvPr>
            <p:ph sz="half" idx="1"/>
          </p:nvPr>
        </p:nvSpPr>
        <p:spPr>
          <a:xfrm>
            <a:off x="195943" y="1586204"/>
            <a:ext cx="5823857" cy="5113175"/>
          </a:xfrm>
        </p:spPr>
        <p:txBody>
          <a:bodyPr>
            <a:normAutofit lnSpcReduction="10000"/>
          </a:bodyPr>
          <a:lstStyle/>
          <a:p>
            <a:pPr algn="ctr"/>
            <a:r>
              <a:rPr lang="ru-RU" sz="1800" b="1" dirty="0">
                <a:latin typeface="Times New Roman" panose="02020603050405020304" pitchFamily="18" charset="0"/>
                <a:ea typeface="Calibri" panose="020F0502020204030204" pitchFamily="34" charset="0"/>
              </a:rPr>
              <a:t>П</a:t>
            </a:r>
            <a:r>
              <a:rPr lang="ru-RU" sz="1800" b="1" dirty="0">
                <a:effectLst/>
                <a:latin typeface="Times New Roman" panose="02020603050405020304" pitchFamily="18" charset="0"/>
                <a:ea typeface="Calibri" panose="020F0502020204030204" pitchFamily="34" charset="0"/>
              </a:rPr>
              <a:t>риговор Кировского районного суда г. Казани Республики Татарстан от 2017 года. </a:t>
            </a:r>
            <a:endParaRPr lang="ru-RU" sz="1800" b="1" dirty="0">
              <a:latin typeface="Times New Roman" panose="02020603050405020304" pitchFamily="18" charset="0"/>
            </a:endParaRPr>
          </a:p>
          <a:p>
            <a:pPr algn="just"/>
            <a:r>
              <a:rPr lang="ru-RU" sz="1800" dirty="0">
                <a:latin typeface="Times New Roman" panose="02020603050405020304" pitchFamily="18" charset="0"/>
                <a:cs typeface="Times New Roman" panose="02020603050405020304" pitchFamily="18" charset="0"/>
              </a:rPr>
              <a:t>М. поскользнулся и упал с последующим соударением головой о асфальтобетонное покрытие, им была получена закрытая черепно-мозговая травма. М. обратился за медицинской помощью к В., которая должным образом не оценила тяжесть состояния его здоровья и выставила ошибочный диагноз – «ссадина волосистой части головы». Через некоторое время пациент скончался в своей комнате от ЗЧМТ.</a:t>
            </a:r>
          </a:p>
          <a:p>
            <a:pPr algn="just"/>
            <a:r>
              <a:rPr lang="ru-RU" sz="1800" dirty="0">
                <a:latin typeface="Times New Roman" panose="02020603050405020304" pitchFamily="18" charset="0"/>
                <a:cs typeface="Times New Roman" panose="02020603050405020304" pitchFamily="18" charset="0"/>
              </a:rPr>
              <a:t>Судья указал: субъективной стороной преступления, предусмотренного ч.2 ст.124 УК РФ, является прямой умысел, направленный на неоказание помощи, и неосторожная вина по отношению к последствиям своих действий. Вместе с тем, В. отсутствовали как умысел на игнорирование своих обязанностей, так и намерение не оказывать помощь пациенту, поскольку объем предоставленной М. помощи соответствовал постановленному ею диагнозу, как оказалось впоследствии – неверному. </a:t>
            </a:r>
          </a:p>
        </p:txBody>
      </p:sp>
      <p:sp>
        <p:nvSpPr>
          <p:cNvPr id="3" name="Объект 2">
            <a:extLst>
              <a:ext uri="{FF2B5EF4-FFF2-40B4-BE49-F238E27FC236}">
                <a16:creationId xmlns:a16="http://schemas.microsoft.com/office/drawing/2014/main" xmlns="" id="{B8DAE96E-6076-493E-AB82-B26B82279A45}"/>
              </a:ext>
            </a:extLst>
          </p:cNvPr>
          <p:cNvSpPr>
            <a:spLocks noGrp="1"/>
          </p:cNvSpPr>
          <p:nvPr>
            <p:ph sz="half" idx="2"/>
          </p:nvPr>
        </p:nvSpPr>
        <p:spPr>
          <a:xfrm>
            <a:off x="6095999" y="1586204"/>
            <a:ext cx="5823857" cy="4935894"/>
          </a:xfrm>
        </p:spPr>
        <p:txBody>
          <a:bodyPr>
            <a:normAutofit lnSpcReduction="10000"/>
          </a:bodyPr>
          <a:lstStyle/>
          <a:p>
            <a:pPr algn="just"/>
            <a:r>
              <a:rPr lang="ru-RU" sz="1800" b="1" dirty="0">
                <a:latin typeface="Times New Roman" panose="02020603050405020304" pitchFamily="18" charset="0"/>
                <a:cs typeface="Times New Roman" panose="02020603050405020304" pitchFamily="18" charset="0"/>
              </a:rPr>
              <a:t>Приговор Моздокского районного суда Республики Северная Осетия-Алания от 2019 года.</a:t>
            </a:r>
          </a:p>
          <a:p>
            <a:pPr algn="just"/>
            <a:r>
              <a:rPr lang="ru-RU" sz="1800" dirty="0">
                <a:solidFill>
                  <a:srgbClr val="000000"/>
                </a:solidFill>
                <a:effectLst/>
                <a:latin typeface="Times New Roman" panose="02020603050405020304" pitchFamily="18" charset="0"/>
                <a:ea typeface="Times New Roman" panose="02020603050405020304" pitchFamily="18" charset="0"/>
              </a:rPr>
              <a:t>В. в составе бригады СМП</a:t>
            </a:r>
            <a:r>
              <a:rPr lang="ru-RU" sz="1800" dirty="0">
                <a:effectLst/>
                <a:latin typeface="Times New Roman" panose="02020603050405020304" pitchFamily="18" charset="0"/>
                <a:ea typeface="Times New Roman" panose="02020603050405020304" pitchFamily="18" charset="0"/>
              </a:rPr>
              <a:t> выехала на вызов, </a:t>
            </a:r>
            <a:r>
              <a:rPr lang="ru-RU" sz="1800" dirty="0">
                <a:solidFill>
                  <a:srgbClr val="000000"/>
                </a:solidFill>
                <a:effectLst/>
                <a:latin typeface="Times New Roman" panose="02020603050405020304" pitchFamily="18" charset="0"/>
                <a:ea typeface="Times New Roman" panose="02020603050405020304" pitchFamily="18" charset="0"/>
              </a:rPr>
              <a:t>где провела поверхностное обследование Ф., по результатам которых, неверно оценила его состояние как удовлетворительное вместо тяжелое, неверно установила ему диагноз: «Химические ожоги II степени», вместо термические ожоги кожных покровов II-III-й А-Б степени. </a:t>
            </a:r>
            <a:r>
              <a:rPr lang="ru-RU" sz="1800" dirty="0">
                <a:solidFill>
                  <a:srgbClr val="000000"/>
                </a:solidFill>
                <a:effectLst/>
                <a:latin typeface="Times New Roman" panose="02020603050405020304" pitchFamily="18" charset="0"/>
                <a:ea typeface="Calibri" panose="020F0502020204030204" pitchFamily="34" charset="0"/>
              </a:rPr>
              <a:t>Непроведение своевременной госпитализации в стационар привело к ухудшению состояния здоровья Ф., который в дальнейшем в крайне тяжелом состоянии, поступил в реанимационное отделение, где скончался. </a:t>
            </a:r>
          </a:p>
          <a:p>
            <a:pPr algn="just"/>
            <a:r>
              <a:rPr lang="ru-RU" sz="1800" dirty="0">
                <a:solidFill>
                  <a:srgbClr val="000000"/>
                </a:solidFill>
                <a:latin typeface="Times New Roman" panose="02020603050405020304" pitchFamily="18" charset="0"/>
                <a:ea typeface="Calibri" panose="020F0502020204030204" pitchFamily="34" charset="0"/>
              </a:rPr>
              <a:t>В.</a:t>
            </a:r>
            <a:r>
              <a:rPr lang="ru-RU" sz="1800" dirty="0">
                <a:solidFill>
                  <a:srgbClr val="000000"/>
                </a:solidFill>
                <a:effectLst/>
                <a:latin typeface="Times New Roman" panose="02020603050405020304" pitchFamily="18" charset="0"/>
                <a:ea typeface="Calibri" panose="020F0502020204030204" pitchFamily="34" charset="0"/>
              </a:rPr>
              <a:t> оказывала малолетнему Ф. скорую медицинскую </a:t>
            </a:r>
            <a:r>
              <a:rPr lang="ru-RU" sz="1800" dirty="0">
                <a:effectLst/>
                <a:latin typeface="Times New Roman" panose="02020603050405020304" pitchFamily="18" charset="0"/>
                <a:ea typeface="Calibri" panose="020F0502020204030204" pitchFamily="34" charset="0"/>
              </a:rPr>
              <a:t>помощь</a:t>
            </a:r>
            <a:r>
              <a:rPr lang="ru-RU" sz="1800" dirty="0">
                <a:solidFill>
                  <a:srgbClr val="000000"/>
                </a:solidFill>
                <a:effectLst/>
                <a:latin typeface="Times New Roman" panose="02020603050405020304" pitchFamily="18" charset="0"/>
                <a:ea typeface="Calibri" panose="020F0502020204030204" pitchFamily="34" charset="0"/>
              </a:rPr>
              <a:t>, однако неправильно оценила тяжесть состояние </a:t>
            </a:r>
            <a:r>
              <a:rPr lang="ru-RU" sz="1800" dirty="0">
                <a:effectLst/>
                <a:latin typeface="Times New Roman" panose="02020603050405020304" pitchFamily="18" charset="0"/>
                <a:ea typeface="Calibri" panose="020F0502020204030204" pitchFamily="34" charset="0"/>
              </a:rPr>
              <a:t>больного</a:t>
            </a:r>
            <a:r>
              <a:rPr lang="ru-RU" sz="1800" dirty="0">
                <a:solidFill>
                  <a:srgbClr val="000000"/>
                </a:solidFill>
                <a:effectLst/>
                <a:latin typeface="Times New Roman" panose="02020603050405020304" pitchFamily="18" charset="0"/>
                <a:ea typeface="Calibri" panose="020F0502020204030204" pitchFamily="34" charset="0"/>
              </a:rPr>
              <a:t>, неверно установила диагноз и не приняла решение о госпитализации, что привело к его смерти. </a:t>
            </a:r>
            <a:endParaRPr lang="ru-RU" sz="18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xmlns="" val="306781748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xmlns="" id="{5B631A17-11F4-42C1-950F-6F09102B5150}"/>
              </a:ext>
            </a:extLst>
          </p:cNvPr>
          <p:cNvSpPr>
            <a:spLocks noGrp="1"/>
          </p:cNvSpPr>
          <p:nvPr>
            <p:ph type="title"/>
          </p:nvPr>
        </p:nvSpPr>
        <p:spPr>
          <a:xfrm>
            <a:off x="838200" y="365125"/>
            <a:ext cx="10947400" cy="115887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ru-RU" i="1" dirty="0">
                <a:solidFill>
                  <a:srgbClr val="002060"/>
                </a:solidFill>
                <a:latin typeface="Times New Roman" panose="02020603050405020304" pitchFamily="18" charset="0"/>
                <a:cs typeface="Times New Roman" panose="02020603050405020304" pitchFamily="18" charset="0"/>
              </a:rPr>
              <a:t>Сложности квалификации</a:t>
            </a:r>
          </a:p>
        </p:txBody>
      </p:sp>
      <p:sp>
        <p:nvSpPr>
          <p:cNvPr id="10" name="Объект 9">
            <a:extLst>
              <a:ext uri="{FF2B5EF4-FFF2-40B4-BE49-F238E27FC236}">
                <a16:creationId xmlns:a16="http://schemas.microsoft.com/office/drawing/2014/main" xmlns="" id="{904ADE37-0D1F-4938-9CD1-4E7A71C1A383}"/>
              </a:ext>
            </a:extLst>
          </p:cNvPr>
          <p:cNvSpPr>
            <a:spLocks noGrp="1"/>
          </p:cNvSpPr>
          <p:nvPr>
            <p:ph sz="half" idx="1"/>
          </p:nvPr>
        </p:nvSpPr>
        <p:spPr>
          <a:xfrm>
            <a:off x="838200" y="1825624"/>
            <a:ext cx="6029960" cy="4595495"/>
          </a:xfrm>
        </p:spPr>
        <p:txBody>
          <a:bodyPr>
            <a:normAutofit/>
          </a:bodyPr>
          <a:lstStyle/>
          <a:p>
            <a:pPr algn="just"/>
            <a:r>
              <a:rPr lang="ru-RU"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При минимально оказанной медицинской помощи исключается квалификация по признакам ст. 124 УК РФ в силу законодательной конструкции статьи. </a:t>
            </a:r>
          </a:p>
          <a:p>
            <a:pPr algn="just"/>
            <a:r>
              <a:rPr lang="ru-RU" sz="2300"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 </a:t>
            </a:r>
            <a:r>
              <a:rPr lang="ru-RU" sz="23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В случае оказания медицинской помощи не в полном объеме, некачественно, несвоевременно, с нарушением требований нормативных предписаний, действия виновных лиц, при наличии всех признаков состава преступления, необходимо квалифицировать по ч. 2                   ст. 109 УК РФ. </a:t>
            </a:r>
            <a:endParaRPr lang="ru-RU" sz="2300" dirty="0">
              <a:effectLst/>
              <a:latin typeface="Times New Roman" panose="02020603050405020304" pitchFamily="18" charset="0"/>
              <a:ea typeface="Calibri" panose="020F0502020204030204" pitchFamily="34" charset="0"/>
              <a:cs typeface="Times New Roman" panose="02020603050405020304" pitchFamily="18" charset="0"/>
            </a:endParaRPr>
          </a:p>
          <a:p>
            <a:pPr algn="just"/>
            <a:endParaRPr lang="ru-RU" dirty="0"/>
          </a:p>
        </p:txBody>
      </p:sp>
      <p:pic>
        <p:nvPicPr>
          <p:cNvPr id="13" name="Объект 12">
            <a:extLst>
              <a:ext uri="{FF2B5EF4-FFF2-40B4-BE49-F238E27FC236}">
                <a16:creationId xmlns:a16="http://schemas.microsoft.com/office/drawing/2014/main" xmlns="" id="{181F51C6-DA2A-4CDC-B42D-9DAC10743FFB}"/>
              </a:ext>
            </a:extLst>
          </p:cNvPr>
          <p:cNvPicPr>
            <a:picLocks noGrp="1" noChangeAspect="1"/>
          </p:cNvPicPr>
          <p:nvPr>
            <p:ph sz="half" idx="2"/>
          </p:nvPr>
        </p:nvPicPr>
        <p:blipFill>
          <a:blip r:embed="rId2" cstate="print">
            <a:extLst>
              <a:ext uri="{28A0092B-C50C-407E-A947-70E740481C1C}">
                <a14:useLocalDpi xmlns:a14="http://schemas.microsoft.com/office/drawing/2010/main" xmlns="" val="0"/>
              </a:ext>
            </a:extLst>
          </a:blip>
          <a:stretch>
            <a:fillRect/>
          </a:stretch>
        </p:blipFill>
        <p:spPr>
          <a:xfrm>
            <a:off x="7220426" y="1825625"/>
            <a:ext cx="4666774" cy="4666774"/>
          </a:xfrm>
        </p:spPr>
      </p:pic>
    </p:spTree>
    <p:extLst>
      <p:ext uri="{BB962C8B-B14F-4D97-AF65-F5344CB8AC3E}">
        <p14:creationId xmlns:p14="http://schemas.microsoft.com/office/powerpoint/2010/main" xmlns="" val="4011734658"/>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Заголовок 8">
            <a:extLst>
              <a:ext uri="{FF2B5EF4-FFF2-40B4-BE49-F238E27FC236}">
                <a16:creationId xmlns:a16="http://schemas.microsoft.com/office/drawing/2014/main" xmlns="" id="{5B631A17-11F4-42C1-950F-6F09102B5150}"/>
              </a:ext>
            </a:extLst>
          </p:cNvPr>
          <p:cNvSpPr>
            <a:spLocks noGrp="1"/>
          </p:cNvSpPr>
          <p:nvPr>
            <p:ph type="title"/>
          </p:nvPr>
        </p:nvSpPr>
        <p:spPr>
          <a:xfrm>
            <a:off x="520960" y="436881"/>
            <a:ext cx="10947400" cy="1158875"/>
          </a:xfr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p:spPr>
        <p:txBody>
          <a:bodyPr>
            <a:normAutofit/>
          </a:bodyPr>
          <a:lstStyle/>
          <a:p>
            <a:pPr algn="ctr"/>
            <a:r>
              <a:rPr lang="ru-RU" sz="3000" i="1" dirty="0">
                <a:solidFill>
                  <a:srgbClr val="002060"/>
                </a:solidFill>
                <a:latin typeface="Times New Roman" panose="02020603050405020304" pitchFamily="18" charset="0"/>
                <a:cs typeface="Times New Roman" panose="02020603050405020304" pitchFamily="18" charset="0"/>
              </a:rPr>
              <a:t>Сложности квалификации при разграничении должностных и профессиональных (функциональных) обязанностей. </a:t>
            </a:r>
          </a:p>
        </p:txBody>
      </p:sp>
      <p:sp>
        <p:nvSpPr>
          <p:cNvPr id="10" name="Объект 9">
            <a:extLst>
              <a:ext uri="{FF2B5EF4-FFF2-40B4-BE49-F238E27FC236}">
                <a16:creationId xmlns:a16="http://schemas.microsoft.com/office/drawing/2014/main" xmlns="" id="{904ADE37-0D1F-4938-9CD1-4E7A71C1A383}"/>
              </a:ext>
            </a:extLst>
          </p:cNvPr>
          <p:cNvSpPr>
            <a:spLocks noGrp="1"/>
          </p:cNvSpPr>
          <p:nvPr>
            <p:ph sz="half" idx="1"/>
          </p:nvPr>
        </p:nvSpPr>
        <p:spPr>
          <a:xfrm>
            <a:off x="838200" y="1825625"/>
            <a:ext cx="6775580" cy="3446172"/>
          </a:xfrm>
        </p:spPr>
        <p:txBody>
          <a:bodyPr>
            <a:noAutofit/>
          </a:bodyPr>
          <a:lstStyle/>
          <a:p>
            <a:pPr marL="0" indent="0" algn="just">
              <a:buNone/>
            </a:pPr>
            <a:r>
              <a:rPr lang="ru-RU" dirty="0">
                <a:solidFill>
                  <a:srgbClr val="000000"/>
                </a:solidFill>
                <a:effectLst/>
                <a:latin typeface="Times New Roman" panose="02020603050405020304" pitchFamily="18" charset="0"/>
                <a:ea typeface="Times New Roman" panose="02020603050405020304" pitchFamily="18" charset="0"/>
              </a:rPr>
              <a:t>Наибольшую трудность для квалификации халатности представляет тот случай, когда реализация лицом своей должностной функции основана на ошибочной оценке, которое само это лицо даёт фактическим обстоятельствам, требующим согласно закону выбора вариантов должного поведения. </a:t>
            </a:r>
            <a:endParaRPr lang="ru-RU" dirty="0"/>
          </a:p>
        </p:txBody>
      </p:sp>
      <p:pic>
        <p:nvPicPr>
          <p:cNvPr id="7" name="Объект 6">
            <a:extLst>
              <a:ext uri="{FF2B5EF4-FFF2-40B4-BE49-F238E27FC236}">
                <a16:creationId xmlns:a16="http://schemas.microsoft.com/office/drawing/2014/main" xmlns="" id="{2B3DA364-216B-4CA8-AA98-34C260F02B46}"/>
              </a:ext>
            </a:extLst>
          </p:cNvPr>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769807" y="1658616"/>
            <a:ext cx="3175002" cy="4762503"/>
          </a:xfrm>
          <a:prstGeom prst="rect">
            <a:avLst/>
          </a:prstGeom>
        </p:spPr>
      </p:pic>
    </p:spTree>
    <p:extLst>
      <p:ext uri="{BB962C8B-B14F-4D97-AF65-F5344CB8AC3E}">
        <p14:creationId xmlns:p14="http://schemas.microsoft.com/office/powerpoint/2010/main" xmlns="" val="3729368695"/>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Заголовок 7">
            <a:extLst>
              <a:ext uri="{FF2B5EF4-FFF2-40B4-BE49-F238E27FC236}">
                <a16:creationId xmlns:a16="http://schemas.microsoft.com/office/drawing/2014/main" xmlns="" id="{D2557757-68AF-4D9D-96F9-3AC578ED7880}"/>
              </a:ext>
            </a:extLst>
          </p:cNvPr>
          <p:cNvSpPr>
            <a:spLocks noGrp="1"/>
          </p:cNvSpPr>
          <p:nvPr>
            <p:ph type="title"/>
          </p:nvPr>
        </p:nvSpPr>
        <p:spPr>
          <a:xfrm>
            <a:off x="1231640" y="365125"/>
            <a:ext cx="10122159" cy="465873"/>
          </a:xfrm>
        </p:spPr>
        <p:txBody>
          <a:bodyPr>
            <a:normAutofit fontScale="90000"/>
          </a:bodyPr>
          <a:lstStyle/>
          <a:p>
            <a:r>
              <a:rPr lang="ru-RU" i="1" dirty="0">
                <a:solidFill>
                  <a:srgbClr val="002060"/>
                </a:solidFill>
              </a:rPr>
              <a:t>Практика – критерий истины?!</a:t>
            </a:r>
            <a:endParaRPr lang="ru-RU" dirty="0"/>
          </a:p>
        </p:txBody>
      </p:sp>
      <p:sp>
        <p:nvSpPr>
          <p:cNvPr id="3" name="Объект 2">
            <a:extLst>
              <a:ext uri="{FF2B5EF4-FFF2-40B4-BE49-F238E27FC236}">
                <a16:creationId xmlns:a16="http://schemas.microsoft.com/office/drawing/2014/main" xmlns="" id="{1FA947B4-B5E2-4E10-AC58-0B8436306F71}"/>
              </a:ext>
            </a:extLst>
          </p:cNvPr>
          <p:cNvSpPr>
            <a:spLocks noGrp="1"/>
          </p:cNvSpPr>
          <p:nvPr>
            <p:ph idx="1"/>
          </p:nvPr>
        </p:nvSpPr>
        <p:spPr>
          <a:xfrm>
            <a:off x="727789" y="1166327"/>
            <a:ext cx="10767526" cy="5326548"/>
          </a:xfrm>
        </p:spPr>
        <p:txBody>
          <a:bodyPr>
            <a:noAutofit/>
          </a:bodyPr>
          <a:lstStyle/>
          <a:p>
            <a:pPr marL="0" indent="0" algn="ctr">
              <a:buNone/>
            </a:pPr>
            <a:r>
              <a:rPr lang="ru-RU" sz="1800" b="1" dirty="0">
                <a:solidFill>
                  <a:srgbClr val="000000"/>
                </a:solidFill>
                <a:effectLst/>
                <a:latin typeface="Times New Roman" panose="02020603050405020304" pitchFamily="18" charset="0"/>
                <a:ea typeface="Times New Roman" panose="02020603050405020304" pitchFamily="18" charset="0"/>
              </a:rPr>
              <a:t>Постановлением Советского районного суда г. Махачкалы Республики Дагестан от 2019 года уголовное дело в отношении заведующей пульмонологического отделения стационара У. по обвинению в совершении преступления, предусмотренного ч. 2 ст. 124 УК РФ, прекращено в связи с назначением судебного штрафа.</a:t>
            </a:r>
          </a:p>
          <a:p>
            <a:pPr marL="0" indent="0" algn="just">
              <a:buNone/>
            </a:pPr>
            <a:r>
              <a:rPr lang="ru-RU" sz="1800" dirty="0">
                <a:solidFill>
                  <a:srgbClr val="000000"/>
                </a:solidFill>
                <a:latin typeface="Times New Roman" panose="02020603050405020304" pitchFamily="18" charset="0"/>
                <a:ea typeface="Times New Roman" panose="02020603050405020304" pitchFamily="18" charset="0"/>
              </a:rPr>
              <a:t>У </a:t>
            </a:r>
            <a:r>
              <a:rPr lang="ru-RU" sz="1800" dirty="0">
                <a:solidFill>
                  <a:srgbClr val="000000"/>
                </a:solidFill>
                <a:effectLst/>
                <a:latin typeface="Times New Roman" panose="02020603050405020304" pitchFamily="18" charset="0"/>
                <a:ea typeface="Times New Roman" panose="02020603050405020304" pitchFamily="18" charset="0"/>
              </a:rPr>
              <a:t>осмотрен врачом – пульмонологом ГБУ РД «Республиканской клинической поликлиники», который установил диагноз «двухсторонняя </a:t>
            </a:r>
            <a:r>
              <a:rPr lang="ru-RU" sz="1800" dirty="0" err="1">
                <a:solidFill>
                  <a:srgbClr val="000000"/>
                </a:solidFill>
                <a:effectLst/>
                <a:latin typeface="Times New Roman" panose="02020603050405020304" pitchFamily="18" charset="0"/>
                <a:ea typeface="Times New Roman" panose="02020603050405020304" pitchFamily="18" charset="0"/>
              </a:rPr>
              <a:t>полисегментарная</a:t>
            </a:r>
            <a:r>
              <a:rPr lang="ru-RU" sz="1800" dirty="0">
                <a:solidFill>
                  <a:srgbClr val="000000"/>
                </a:solidFill>
                <a:effectLst/>
                <a:latin typeface="Times New Roman" panose="02020603050405020304" pitchFamily="18" charset="0"/>
                <a:ea typeface="Times New Roman" panose="02020603050405020304" pitchFamily="18" charset="0"/>
              </a:rPr>
              <a:t> пневмония, ДН 2-3 степени, интоксикационный синдром» и направил на экстренную госпитализацию в ГБУ РД «Республиканскую клиническую больницу». </a:t>
            </a:r>
            <a:endParaRPr lang="ru-RU" sz="1800" dirty="0">
              <a:solidFill>
                <a:srgbClr val="000000"/>
              </a:solidFill>
              <a:latin typeface="Times New Roman" panose="02020603050405020304" pitchFamily="18" charset="0"/>
              <a:ea typeface="Times New Roman" panose="02020603050405020304" pitchFamily="18" charset="0"/>
            </a:endParaRPr>
          </a:p>
          <a:p>
            <a:pPr marL="0" indent="0" algn="just">
              <a:buNone/>
            </a:pPr>
            <a:r>
              <a:rPr lang="ru-RU" sz="1800" dirty="0">
                <a:solidFill>
                  <a:srgbClr val="000000"/>
                </a:solidFill>
                <a:effectLst/>
                <a:latin typeface="Times New Roman" panose="02020603050405020304" pitchFamily="18" charset="0"/>
                <a:ea typeface="Times New Roman" panose="02020603050405020304" pitchFamily="18" charset="0"/>
              </a:rPr>
              <a:t>Дежурный врач приемного покоя Республиканской клинической больницы ознакомился с направлением, оформил медицинскую карту и направил пациента к заведующей </a:t>
            </a:r>
            <a:r>
              <a:rPr lang="ru-RU" sz="1800" dirty="0" err="1">
                <a:solidFill>
                  <a:srgbClr val="000000"/>
                </a:solidFill>
                <a:effectLst/>
                <a:latin typeface="Times New Roman" panose="02020603050405020304" pitchFamily="18" charset="0"/>
                <a:ea typeface="Times New Roman" panose="02020603050405020304" pitchFamily="18" charset="0"/>
              </a:rPr>
              <a:t>Умахановой</a:t>
            </a:r>
            <a:r>
              <a:rPr lang="ru-RU" sz="1800" dirty="0">
                <a:solidFill>
                  <a:srgbClr val="000000"/>
                </a:solidFill>
                <a:effectLst/>
                <a:latin typeface="Times New Roman" panose="02020603050405020304" pitchFamily="18" charset="0"/>
                <a:ea typeface="Times New Roman" panose="02020603050405020304" pitchFamily="18" charset="0"/>
              </a:rPr>
              <a:t> У.К. для экстренной госпитализации.</a:t>
            </a:r>
          </a:p>
          <a:p>
            <a:pPr marL="0" indent="0" algn="just">
              <a:buNone/>
            </a:pPr>
            <a:endParaRPr lang="ru-RU" sz="1800" dirty="0">
              <a:solidFill>
                <a:srgbClr val="000000"/>
              </a:solidFill>
              <a:latin typeface="Times New Roman" panose="02020603050405020304" pitchFamily="18" charset="0"/>
              <a:ea typeface="Times New Roman" panose="02020603050405020304" pitchFamily="18" charset="0"/>
            </a:endParaRPr>
          </a:p>
          <a:p>
            <a:pPr marL="0" indent="0" algn="just">
              <a:buNone/>
            </a:pPr>
            <a:r>
              <a:rPr lang="ru-RU" sz="1800" dirty="0">
                <a:solidFill>
                  <a:srgbClr val="000000"/>
                </a:solidFill>
                <a:latin typeface="Times New Roman" panose="02020603050405020304" pitchFamily="18" charset="0"/>
                <a:ea typeface="Times New Roman" panose="02020603050405020304" pitchFamily="18" charset="0"/>
              </a:rPr>
              <a:t>З</a:t>
            </a:r>
            <a:r>
              <a:rPr lang="ru-RU" sz="1800" dirty="0">
                <a:solidFill>
                  <a:srgbClr val="000000"/>
                </a:solidFill>
                <a:effectLst/>
                <a:latin typeface="Times New Roman" panose="02020603050405020304" pitchFamily="18" charset="0"/>
                <a:ea typeface="Times New Roman" panose="02020603050405020304" pitchFamily="18" charset="0"/>
              </a:rPr>
              <a:t>аведующая пульмонологического отделения стационара </a:t>
            </a:r>
            <a:r>
              <a:rPr lang="ru-RU" sz="1800" dirty="0" err="1">
                <a:solidFill>
                  <a:srgbClr val="000000"/>
                </a:solidFill>
                <a:effectLst/>
                <a:latin typeface="Times New Roman" panose="02020603050405020304" pitchFamily="18" charset="0"/>
                <a:ea typeface="Times New Roman" panose="02020603050405020304" pitchFamily="18" charset="0"/>
              </a:rPr>
              <a:t>Умаханова</a:t>
            </a:r>
            <a:r>
              <a:rPr lang="ru-RU" sz="1800" dirty="0">
                <a:solidFill>
                  <a:srgbClr val="000000"/>
                </a:solidFill>
                <a:effectLst/>
                <a:latin typeface="Times New Roman" panose="02020603050405020304" pitchFamily="18" charset="0"/>
                <a:ea typeface="Times New Roman" panose="02020603050405020304" pitchFamily="18" charset="0"/>
              </a:rPr>
              <a:t> У.К. отказала в госпитализации без уважительных причин больному Г.В., несмотря на имеющийся установленный диагноз «двухсторонняя </a:t>
            </a:r>
            <a:r>
              <a:rPr lang="ru-RU" sz="1800" dirty="0" err="1">
                <a:solidFill>
                  <a:srgbClr val="000000"/>
                </a:solidFill>
                <a:effectLst/>
                <a:latin typeface="Times New Roman" panose="02020603050405020304" pitchFamily="18" charset="0"/>
                <a:ea typeface="Times New Roman" panose="02020603050405020304" pitchFamily="18" charset="0"/>
              </a:rPr>
              <a:t>полисегментарная</a:t>
            </a:r>
            <a:r>
              <a:rPr lang="ru-RU" sz="1800" dirty="0">
                <a:solidFill>
                  <a:srgbClr val="000000"/>
                </a:solidFill>
                <a:effectLst/>
                <a:latin typeface="Times New Roman" panose="02020603050405020304" pitchFamily="18" charset="0"/>
                <a:ea typeface="Times New Roman" panose="02020603050405020304" pitchFamily="18" charset="0"/>
              </a:rPr>
              <a:t> пневмония, ДН 2-3 степени, интоксикационный синдром».</a:t>
            </a:r>
          </a:p>
          <a:p>
            <a:pPr marL="0" indent="0" algn="just">
              <a:buNone/>
            </a:pPr>
            <a:endParaRPr lang="ru-RU" sz="1800" b="1" dirty="0">
              <a:solidFill>
                <a:srgbClr val="000000"/>
              </a:solidFill>
              <a:latin typeface="Times New Roman" panose="02020603050405020304" pitchFamily="18" charset="0"/>
              <a:cs typeface="Times New Roman" panose="02020603050405020304" pitchFamily="18" charset="0"/>
            </a:endParaRPr>
          </a:p>
          <a:p>
            <a:pPr marL="0" indent="0" algn="just">
              <a:buNone/>
            </a:pPr>
            <a:r>
              <a:rPr lang="ru-RU" sz="18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Пациент скончался от острой дыхательной недостаточности на почве двусторонней бронхопневмонии.</a:t>
            </a:r>
            <a:endParaRPr lang="ru-RU" sz="18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lgn="just">
              <a:buNone/>
            </a:pPr>
            <a:endParaRPr lang="ru-RU" sz="2000" b="1" dirty="0">
              <a:solidFill>
                <a:srgbClr val="C00000"/>
              </a:solidFill>
              <a:latin typeface="Times New Roman" panose="02020603050405020304" pitchFamily="18" charset="0"/>
              <a:cs typeface="Times New Roman" panose="02020603050405020304" pitchFamily="18" charset="0"/>
            </a:endParaRPr>
          </a:p>
        </p:txBody>
      </p:sp>
      <p:pic>
        <p:nvPicPr>
          <p:cNvPr id="6" name="Рисунок 5">
            <a:extLst>
              <a:ext uri="{FF2B5EF4-FFF2-40B4-BE49-F238E27FC236}">
                <a16:creationId xmlns:a16="http://schemas.microsoft.com/office/drawing/2014/main" xmlns="" id="{A50F9530-C13B-4A3B-B5F1-56A87CCA2377}"/>
              </a:ext>
            </a:extLst>
          </p:cNvPr>
          <p:cNvPicPr>
            <a:picLocks noChangeAspect="1"/>
          </p:cNvPicPr>
          <p:nvPr/>
        </p:nvPicPr>
        <p:blipFill>
          <a:blip r:embed="rId2" cstate="print"/>
          <a:stretch>
            <a:fillRect/>
          </a:stretch>
        </p:blipFill>
        <p:spPr>
          <a:xfrm>
            <a:off x="5689307" y="4137350"/>
            <a:ext cx="426411" cy="364909"/>
          </a:xfrm>
          <a:prstGeom prst="rect">
            <a:avLst/>
          </a:prstGeom>
        </p:spPr>
      </p:pic>
      <p:pic>
        <p:nvPicPr>
          <p:cNvPr id="9" name="Рисунок 8">
            <a:extLst>
              <a:ext uri="{FF2B5EF4-FFF2-40B4-BE49-F238E27FC236}">
                <a16:creationId xmlns:a16="http://schemas.microsoft.com/office/drawing/2014/main" xmlns="" id="{DABBD628-0285-40AD-B758-5371600FB387}"/>
              </a:ext>
            </a:extLst>
          </p:cNvPr>
          <p:cNvPicPr>
            <a:picLocks noChangeAspect="1"/>
          </p:cNvPicPr>
          <p:nvPr/>
        </p:nvPicPr>
        <p:blipFill>
          <a:blip r:embed="rId2" cstate="print"/>
          <a:stretch>
            <a:fillRect/>
          </a:stretch>
        </p:blipFill>
        <p:spPr>
          <a:xfrm>
            <a:off x="5685141" y="3064091"/>
            <a:ext cx="426411" cy="364909"/>
          </a:xfrm>
          <a:prstGeom prst="rect">
            <a:avLst/>
          </a:prstGeom>
        </p:spPr>
      </p:pic>
      <p:pic>
        <p:nvPicPr>
          <p:cNvPr id="10" name="Рисунок 9">
            <a:extLst>
              <a:ext uri="{FF2B5EF4-FFF2-40B4-BE49-F238E27FC236}">
                <a16:creationId xmlns:a16="http://schemas.microsoft.com/office/drawing/2014/main" xmlns="" id="{4854341A-0FF3-4587-BA48-C6914D7E1414}"/>
              </a:ext>
            </a:extLst>
          </p:cNvPr>
          <p:cNvPicPr>
            <a:picLocks noChangeAspect="1"/>
          </p:cNvPicPr>
          <p:nvPr/>
        </p:nvPicPr>
        <p:blipFill>
          <a:blip r:embed="rId2" cstate="print"/>
          <a:stretch>
            <a:fillRect/>
          </a:stretch>
        </p:blipFill>
        <p:spPr>
          <a:xfrm>
            <a:off x="5685141" y="5509218"/>
            <a:ext cx="426411" cy="364909"/>
          </a:xfrm>
          <a:prstGeom prst="rect">
            <a:avLst/>
          </a:prstGeom>
        </p:spPr>
      </p:pic>
    </p:spTree>
    <p:extLst>
      <p:ext uri="{BB962C8B-B14F-4D97-AF65-F5344CB8AC3E}">
        <p14:creationId xmlns:p14="http://schemas.microsoft.com/office/powerpoint/2010/main" xmlns="" val="3184135367"/>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a:extLst>
              <a:ext uri="{FF2B5EF4-FFF2-40B4-BE49-F238E27FC236}">
                <a16:creationId xmlns:a16="http://schemas.microsoft.com/office/drawing/2014/main" xmlns="" id="{1FA947B4-B5E2-4E10-AC58-0B8436306F71}"/>
              </a:ext>
            </a:extLst>
          </p:cNvPr>
          <p:cNvSpPr>
            <a:spLocks noGrp="1"/>
          </p:cNvSpPr>
          <p:nvPr>
            <p:ph sz="half" idx="1"/>
          </p:nvPr>
        </p:nvSpPr>
        <p:spPr>
          <a:xfrm>
            <a:off x="419878" y="233265"/>
            <a:ext cx="11523306" cy="6270172"/>
          </a:xfrm>
        </p:spPr>
        <p:txBody>
          <a:bodyPr>
            <a:noAutofit/>
          </a:bodyPr>
          <a:lstStyle/>
          <a:p>
            <a:pPr marL="0" indent="0" algn="ctr">
              <a:buNone/>
            </a:pPr>
            <a:r>
              <a:rPr lang="ru-RU" sz="1800" b="1" dirty="0">
                <a:solidFill>
                  <a:srgbClr val="000000"/>
                </a:solidFill>
                <a:effectLst/>
                <a:latin typeface="Times New Roman" panose="02020603050405020304" pitchFamily="18" charset="0"/>
                <a:ea typeface="Times New Roman" panose="02020603050405020304" pitchFamily="18" charset="0"/>
              </a:rPr>
              <a:t>Приговором  Лефортовского районного суда г. Москвы от 20.05.2011 заведующий приемно-диагностического отделения Городской клинической больницы г. Москвы Громенко В.В. признан виновным в совершении преступления, предусмотренного ч. 2 ст. 293 УК РФ.</a:t>
            </a:r>
          </a:p>
          <a:p>
            <a:pPr marL="0" indent="0" algn="just">
              <a:buNone/>
            </a:pPr>
            <a:r>
              <a:rPr lang="ru-RU" sz="1800" dirty="0">
                <a:latin typeface="Times New Roman" panose="02020603050405020304" pitchFamily="18" charset="0"/>
                <a:ea typeface="Times New Roman" panose="02020603050405020304" pitchFamily="18" charset="0"/>
              </a:rPr>
              <a:t>В</a:t>
            </a:r>
            <a:r>
              <a:rPr lang="ru-RU" sz="1800" dirty="0">
                <a:effectLst/>
                <a:latin typeface="Times New Roman" panose="02020603050405020304" pitchFamily="18" charset="0"/>
                <a:ea typeface="Times New Roman" panose="02020603050405020304" pitchFamily="18" charset="0"/>
              </a:rPr>
              <a:t> приемно-диагностическое отделение бригадой скорой медицинской помощи в медицинское учреждение была доставлена гражданка Таджикистана Ф. с диагнозом: «Беременность 8 недель, угроза прерывания (I половины), острый гастрит», для решения вопроса об оказании скорой медицинской помощи и госпитализации ее в указанную больницу. </a:t>
            </a:r>
            <a:endParaRPr lang="ru-RU" sz="1800" dirty="0">
              <a:solidFill>
                <a:srgbClr val="000000"/>
              </a:solidFill>
              <a:effectLst/>
              <a:latin typeface="Times New Roman" panose="02020603050405020304" pitchFamily="18" charset="0"/>
              <a:ea typeface="Times New Roman" panose="02020603050405020304" pitchFamily="18" charset="0"/>
            </a:endParaRPr>
          </a:p>
          <a:p>
            <a:pPr marL="0" indent="0" algn="just">
              <a:buNone/>
            </a:pPr>
            <a:endParaRPr lang="ru-RU" sz="1800" dirty="0">
              <a:solidFill>
                <a:srgbClr val="000000"/>
              </a:solidFill>
              <a:latin typeface="Times New Roman" panose="02020603050405020304" pitchFamily="18" charset="0"/>
              <a:ea typeface="Times New Roman" panose="02020603050405020304" pitchFamily="18" charset="0"/>
            </a:endParaRPr>
          </a:p>
          <a:p>
            <a:pPr marL="0" indent="0" algn="just">
              <a:buNone/>
            </a:pPr>
            <a:r>
              <a:rPr lang="ru-RU" sz="1800" dirty="0">
                <a:effectLst/>
                <a:latin typeface="Times New Roman" panose="02020603050405020304" pitchFamily="18" charset="0"/>
                <a:ea typeface="Times New Roman" panose="02020603050405020304" pitchFamily="18" charset="0"/>
              </a:rPr>
              <a:t>Врачом приемно-диагностического отделения и врачом-хирургом принято решение о госпитализации Ф. в гастроэнтерологическое отделение. Однако, в связи с распоряжением главного врача о необходимости направления иностранных граждан, поступающих в больницу, к заведующему приемно-диагностического отделения для принятия окончательного решения о госпитализации, больная направлена к заведующему В. </a:t>
            </a:r>
            <a:endParaRPr lang="ru-RU" sz="1800" dirty="0">
              <a:solidFill>
                <a:srgbClr val="000000"/>
              </a:solidFill>
              <a:latin typeface="Times New Roman" panose="02020603050405020304" pitchFamily="18" charset="0"/>
              <a:ea typeface="Times New Roman" panose="02020603050405020304" pitchFamily="18" charset="0"/>
            </a:endParaRPr>
          </a:p>
          <a:p>
            <a:pPr marL="0" indent="0" algn="just">
              <a:buNone/>
            </a:pPr>
            <a:endParaRPr lang="ru-RU" sz="1800" dirty="0">
              <a:solidFill>
                <a:srgbClr val="000000"/>
              </a:solidFill>
              <a:latin typeface="Times New Roman" panose="02020603050405020304" pitchFamily="18" charset="0"/>
              <a:ea typeface="Times New Roman" panose="02020603050405020304" pitchFamily="18" charset="0"/>
            </a:endParaRPr>
          </a:p>
          <a:p>
            <a:pPr marL="0" indent="0" algn="just">
              <a:buNone/>
            </a:pPr>
            <a:endParaRPr lang="ru-RU" sz="1800" dirty="0">
              <a:solidFill>
                <a:srgbClr val="000000"/>
              </a:solidFill>
              <a:latin typeface="Times New Roman" panose="02020603050405020304" pitchFamily="18" charset="0"/>
              <a:ea typeface="Times New Roman" panose="02020603050405020304" pitchFamily="18" charset="0"/>
            </a:endParaRPr>
          </a:p>
          <a:p>
            <a:pPr marL="0" indent="0" algn="just">
              <a:buNone/>
            </a:pPr>
            <a:r>
              <a:rPr lang="ru-RU" sz="1800" dirty="0">
                <a:effectLst/>
                <a:latin typeface="Times New Roman" panose="02020603050405020304" pitchFamily="18" charset="0"/>
                <a:ea typeface="Times New Roman" panose="02020603050405020304" pitchFamily="18" charset="0"/>
              </a:rPr>
              <a:t>В. не назначил и не обеспечил дополнительные лабораторные и инструментальные исследования, не обеспечил оказание больной экстренной медицинской помощи и отказал больной в экстренной госпитализации по имеющимся у нее медицинским показаниям.</a:t>
            </a:r>
          </a:p>
          <a:p>
            <a:pPr marL="0" indent="0" algn="just">
              <a:buNone/>
            </a:pPr>
            <a:endParaRPr lang="ru-RU" sz="1800" b="1" dirty="0">
              <a:solidFill>
                <a:srgbClr val="C00000"/>
              </a:solidFill>
              <a:latin typeface="Times New Roman" panose="02020603050405020304" pitchFamily="18" charset="0"/>
              <a:cs typeface="Times New Roman" panose="02020603050405020304" pitchFamily="18" charset="0"/>
            </a:endParaRPr>
          </a:p>
          <a:p>
            <a:pPr marL="0" indent="0" algn="ctr">
              <a:buNone/>
            </a:pPr>
            <a:r>
              <a:rPr lang="ru-RU" sz="1800" dirty="0">
                <a:latin typeface="Times New Roman" panose="02020603050405020304" pitchFamily="18" charset="0"/>
                <a:ea typeface="Times New Roman" panose="02020603050405020304" pitchFamily="18" charset="0"/>
              </a:rPr>
              <a:t>О</a:t>
            </a:r>
            <a:r>
              <a:rPr lang="ru-RU" sz="1800" dirty="0">
                <a:effectLst/>
                <a:latin typeface="Times New Roman" panose="02020603050405020304" pitchFamily="18" charset="0"/>
                <a:ea typeface="Times New Roman" panose="02020603050405020304" pitchFamily="18" charset="0"/>
              </a:rPr>
              <a:t>т острой спаечной тонкокишечной </a:t>
            </a:r>
            <a:r>
              <a:rPr lang="ru-RU" sz="1800" dirty="0" err="1">
                <a:effectLst/>
                <a:latin typeface="Times New Roman" panose="02020603050405020304" pitchFamily="18" charset="0"/>
                <a:ea typeface="Times New Roman" panose="02020603050405020304" pitchFamily="18" charset="0"/>
              </a:rPr>
              <a:t>странгуляционной</a:t>
            </a:r>
            <a:r>
              <a:rPr lang="ru-RU" sz="1800" dirty="0">
                <a:effectLst/>
                <a:latin typeface="Times New Roman" panose="02020603050405020304" pitchFamily="18" charset="0"/>
                <a:ea typeface="Times New Roman" panose="02020603050405020304" pitchFamily="18" charset="0"/>
              </a:rPr>
              <a:t> непроходимости наступила   смерть Ф. </a:t>
            </a:r>
            <a:endParaRPr lang="ru-RU" sz="1800" b="1" dirty="0">
              <a:solidFill>
                <a:srgbClr val="C00000"/>
              </a:solidFill>
              <a:latin typeface="Times New Roman" panose="02020603050405020304" pitchFamily="18" charset="0"/>
              <a:cs typeface="Times New Roman" panose="02020603050405020304" pitchFamily="18" charset="0"/>
            </a:endParaRPr>
          </a:p>
          <a:p>
            <a:pPr marL="0" indent="0" algn="just">
              <a:buNone/>
            </a:pPr>
            <a:endParaRPr lang="ru-RU" sz="2000" b="1" dirty="0">
              <a:solidFill>
                <a:srgbClr val="C00000"/>
              </a:solidFill>
              <a:latin typeface="Times New Roman" panose="02020603050405020304" pitchFamily="18" charset="0"/>
              <a:cs typeface="Times New Roman" panose="02020603050405020304" pitchFamily="18" charset="0"/>
            </a:endParaRPr>
          </a:p>
        </p:txBody>
      </p:sp>
      <p:sp>
        <p:nvSpPr>
          <p:cNvPr id="5" name="Стрелка: вниз 4">
            <a:extLst>
              <a:ext uri="{FF2B5EF4-FFF2-40B4-BE49-F238E27FC236}">
                <a16:creationId xmlns:a16="http://schemas.microsoft.com/office/drawing/2014/main" xmlns="" id="{2C87424E-14D3-4DF4-8166-DFF940F4285D}"/>
              </a:ext>
            </a:extLst>
          </p:cNvPr>
          <p:cNvSpPr/>
          <p:nvPr/>
        </p:nvSpPr>
        <p:spPr>
          <a:xfrm>
            <a:off x="5616585" y="2024743"/>
            <a:ext cx="597160" cy="522515"/>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xmlns="" id="{A50F9530-C13B-4A3B-B5F1-56A87CCA2377}"/>
              </a:ext>
            </a:extLst>
          </p:cNvPr>
          <p:cNvPicPr>
            <a:picLocks noChangeAspect="1"/>
          </p:cNvPicPr>
          <p:nvPr/>
        </p:nvPicPr>
        <p:blipFill>
          <a:blip r:embed="rId2" cstate="print"/>
          <a:stretch>
            <a:fillRect/>
          </a:stretch>
        </p:blipFill>
        <p:spPr>
          <a:xfrm>
            <a:off x="5616585" y="3711461"/>
            <a:ext cx="634039" cy="542591"/>
          </a:xfrm>
          <a:prstGeom prst="rect">
            <a:avLst/>
          </a:prstGeom>
        </p:spPr>
      </p:pic>
      <p:pic>
        <p:nvPicPr>
          <p:cNvPr id="7" name="Рисунок 6">
            <a:extLst>
              <a:ext uri="{FF2B5EF4-FFF2-40B4-BE49-F238E27FC236}">
                <a16:creationId xmlns:a16="http://schemas.microsoft.com/office/drawing/2014/main" xmlns="" id="{D548C442-6D3E-40B8-96E1-B5991EBE9953}"/>
              </a:ext>
            </a:extLst>
          </p:cNvPr>
          <p:cNvPicPr>
            <a:picLocks noChangeAspect="1"/>
          </p:cNvPicPr>
          <p:nvPr/>
        </p:nvPicPr>
        <p:blipFill>
          <a:blip r:embed="rId2" cstate="print"/>
          <a:stretch>
            <a:fillRect/>
          </a:stretch>
        </p:blipFill>
        <p:spPr>
          <a:xfrm>
            <a:off x="5616585" y="5146959"/>
            <a:ext cx="634039" cy="542591"/>
          </a:xfrm>
          <a:prstGeom prst="rect">
            <a:avLst/>
          </a:prstGeom>
        </p:spPr>
      </p:pic>
    </p:spTree>
    <p:extLst>
      <p:ext uri="{BB962C8B-B14F-4D97-AF65-F5344CB8AC3E}">
        <p14:creationId xmlns:p14="http://schemas.microsoft.com/office/powerpoint/2010/main" xmlns="" val="1962919424"/>
      </p:ext>
    </p:extLst>
  </p:cSld>
  <p:clrMapOvr>
    <a:masterClrMapping/>
  </p:clrMapOvr>
  <mc:AlternateContent xmlns:mc="http://schemas.openxmlformats.org/markup-compatibility/2006">
    <mc:Choice xmlns:p14="http://schemas.microsoft.com/office/powerpoint/2010/main" xmlns="" Requires="p14">
      <p:transition spd="slow" p14:dur="1500">
        <p:split orient="vert"/>
      </p:transition>
    </mc:Choice>
    <mc:Fallback>
      <p:transition spd="slow">
        <p:split orient="vert"/>
      </p:transition>
    </mc:Fallback>
  </mc:AlternateContent>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TM02900771[[fn=Сектор]]</Template>
  <TotalTime>382</TotalTime>
  <Words>607</Words>
  <Application>Microsoft Office PowerPoint</Application>
  <PresentationFormat>Произвольный</PresentationFormat>
  <Paragraphs>42</Paragraphs>
  <Slides>11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11</vt:i4>
      </vt:variant>
    </vt:vector>
  </HeadingPairs>
  <TitlesOfParts>
    <vt:vector size="12" baseType="lpstr">
      <vt:lpstr>Тема Office</vt:lpstr>
      <vt:lpstr>Слайд 1</vt:lpstr>
      <vt:lpstr>ПРОБЛЕМЫ КВАЛИФИКАЦИИ НЕОСТОРОЖНЫХ ПРЕСТУПЛЕНИЙ, СВЯЗАННЫХ С НЕНАДЛЕЖАЩИМ ОКАЗАНИЕМ МЕДИЦИНСКОЙ ПОМОЩИ. .  </vt:lpstr>
      <vt:lpstr>Слайд 3</vt:lpstr>
      <vt:lpstr>Понимание причинно-следственной связи            широкое толкование         противоречия в практике</vt:lpstr>
      <vt:lpstr>Переквалификация  с ч. 2 ст. 124 УК РФ на ч. 2 ст. 109 УК РФ  в судебном заседании.</vt:lpstr>
      <vt:lpstr>Сложности квалификации</vt:lpstr>
      <vt:lpstr>Сложности квалификации при разграничении должностных и профессиональных (функциональных) обязанностей. </vt:lpstr>
      <vt:lpstr>Практика – критерий истины?!</vt:lpstr>
      <vt:lpstr>Слайд 9</vt:lpstr>
      <vt:lpstr> В предъявленном заведующему обвинении указано, что в результате допущенной В. преступной халатности, выразившейся в неисполнении и ненадлежащем исполнении им своих должностных обязанностей, вследствие небрежного отношения к работе и легкомыслия, больная не была госпитализирована, ей не был проведен должный медицинский осмотр, не было назначено необходимое обследование и лечение, что привело к поздней диагностике основного заболевания, к несвоевременному проведению адекватного лечения, и, как следствие к наступлению смерти.  </vt:lpstr>
      <vt:lpstr>Благодарю за внимание!</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Особенности установления причинно-следственной связи в неосторожных преступлений, совершаемых медицинскими работниками</dc:title>
  <dc:creator>hp</dc:creator>
  <cp:lastModifiedBy>Пользователь Windows</cp:lastModifiedBy>
  <cp:revision>46</cp:revision>
  <dcterms:created xsi:type="dcterms:W3CDTF">2021-05-16T16:19:32Z</dcterms:created>
  <dcterms:modified xsi:type="dcterms:W3CDTF">2021-12-23T10:54:06Z</dcterms:modified>
</cp:coreProperties>
</file>